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Calibri" panose="020F0502020204030204" pitchFamily="34" charset="0"/>
      <p:regular r:id="rId19"/>
      <p:bold r:id="rId20"/>
      <p:italic r:id="rId21"/>
      <p:boldItalic r:id="rId22"/>
    </p:embeddedFont>
    <p:embeddedFont>
      <p:font typeface="Red Hat Text" panose="020B0604020202020204" charset="0"/>
      <p:regular r:id="rId23"/>
    </p:embeddedFont>
    <p:embeddedFont>
      <p:font typeface="Roboto" panose="020B0604020202020204" charset="0"/>
      <p:regular r:id="rId2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35" d="100"/>
          <a:sy n="135" d="100"/>
        </p:scale>
        <p:origin x="22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46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9966722"/>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5A3A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3290" y="659130"/>
            <a:ext cx="7470219" cy="2911792"/>
          </a:xfrm>
          <a:prstGeom prst="rect">
            <a:avLst/>
          </a:prstGeom>
          <a:noFill/>
          <a:ln/>
        </p:spPr>
        <p:txBody>
          <a:bodyPr wrap="square" lIns="0" tIns="0" rIns="0" bIns="0" rtlCol="0" anchor="t"/>
          <a:lstStyle/>
          <a:p>
            <a:pPr marL="0" indent="0">
              <a:lnSpc>
                <a:spcPts val="7600"/>
              </a:lnSpc>
              <a:buNone/>
            </a:pPr>
            <a:r>
              <a:rPr lang="en-US" sz="6100" dirty="0">
                <a:solidFill>
                  <a:srgbClr val="1F1E1E"/>
                </a:solidFill>
                <a:latin typeface="Red Hat Text" pitchFamily="34" charset="0"/>
                <a:ea typeface="Red Hat Text" pitchFamily="34" charset="-122"/>
                <a:cs typeface="Red Hat Text" pitchFamily="34" charset="-120"/>
              </a:rPr>
              <a:t>RAG Chatbot and Summarization Project</a:t>
            </a:r>
            <a:endParaRPr lang="en-US" sz="6100" dirty="0"/>
          </a:p>
        </p:txBody>
      </p:sp>
      <p:sp>
        <p:nvSpPr>
          <p:cNvPr id="4" name="Text 1"/>
          <p:cNvSpPr/>
          <p:nvPr/>
        </p:nvSpPr>
        <p:spPr>
          <a:xfrm>
            <a:off x="6323290" y="3929539"/>
            <a:ext cx="7470219" cy="382667"/>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Developed by:</a:t>
            </a:r>
            <a:endParaRPr lang="en-US" sz="1850" dirty="0"/>
          </a:p>
        </p:txBody>
      </p:sp>
      <p:sp>
        <p:nvSpPr>
          <p:cNvPr id="5" name="Text 2"/>
          <p:cNvSpPr/>
          <p:nvPr/>
        </p:nvSpPr>
        <p:spPr>
          <a:xfrm>
            <a:off x="6323290" y="4581168"/>
            <a:ext cx="7470219" cy="382667"/>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DA8115 Asli</a:t>
            </a:r>
            <a:endParaRPr lang="en-US" sz="1850" dirty="0"/>
          </a:p>
        </p:txBody>
      </p:sp>
      <p:sp>
        <p:nvSpPr>
          <p:cNvPr id="6" name="Text 3"/>
          <p:cNvSpPr/>
          <p:nvPr/>
        </p:nvSpPr>
        <p:spPr>
          <a:xfrm>
            <a:off x="6323290" y="5232797"/>
            <a:ext cx="7470219" cy="382667"/>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DA8118 Burcu</a:t>
            </a:r>
            <a:endParaRPr lang="en-US" sz="1850" dirty="0"/>
          </a:p>
        </p:txBody>
      </p:sp>
      <p:sp>
        <p:nvSpPr>
          <p:cNvPr id="7" name="Text 4"/>
          <p:cNvSpPr/>
          <p:nvPr/>
        </p:nvSpPr>
        <p:spPr>
          <a:xfrm>
            <a:off x="6323290" y="5884426"/>
            <a:ext cx="7470219" cy="382667"/>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DA8127 Emre</a:t>
            </a:r>
            <a:endParaRPr lang="en-US" sz="1850" dirty="0"/>
          </a:p>
        </p:txBody>
      </p:sp>
      <p:sp>
        <p:nvSpPr>
          <p:cNvPr id="8" name="Text 5"/>
          <p:cNvSpPr/>
          <p:nvPr/>
        </p:nvSpPr>
        <p:spPr>
          <a:xfrm>
            <a:off x="6323290" y="6536055"/>
            <a:ext cx="7470219" cy="382667"/>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DA8121 Hasan</a:t>
            </a:r>
            <a:endParaRPr lang="en-US" sz="1850" dirty="0"/>
          </a:p>
        </p:txBody>
      </p:sp>
      <p:sp>
        <p:nvSpPr>
          <p:cNvPr id="9" name="Text 6"/>
          <p:cNvSpPr/>
          <p:nvPr/>
        </p:nvSpPr>
        <p:spPr>
          <a:xfrm>
            <a:off x="6323290" y="7187684"/>
            <a:ext cx="7470219" cy="382667"/>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pitchFamily="34" charset="0"/>
                <a:ea typeface="Roboto" pitchFamily="34" charset="-122"/>
                <a:cs typeface="Roboto" pitchFamily="34" charset="-120"/>
              </a:rPr>
              <a:t>DA8123 Nurdan</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9966722"/>
          </a:xfrm>
          <a:prstGeom prst="rect">
            <a:avLst/>
          </a:prstGeom>
        </p:spPr>
      </p:pic>
      <p:sp>
        <p:nvSpPr>
          <p:cNvPr id="3" name="Text 0"/>
          <p:cNvSpPr/>
          <p:nvPr/>
        </p:nvSpPr>
        <p:spPr>
          <a:xfrm>
            <a:off x="5918359" y="339447"/>
            <a:ext cx="4327803" cy="363141"/>
          </a:xfrm>
          <a:prstGeom prst="rect">
            <a:avLst/>
          </a:prstGeom>
          <a:noFill/>
          <a:ln/>
        </p:spPr>
        <p:txBody>
          <a:bodyPr wrap="none" lIns="0" tIns="0" rIns="0" bIns="0" rtlCol="0" anchor="t"/>
          <a:lstStyle/>
          <a:p>
            <a:pPr marL="0" indent="0">
              <a:lnSpc>
                <a:spcPts val="2850"/>
              </a:lnSpc>
              <a:buNone/>
            </a:pPr>
            <a:r>
              <a:rPr lang="en-US" sz="2250" dirty="0">
                <a:solidFill>
                  <a:srgbClr val="1F1E1E"/>
                </a:solidFill>
                <a:latin typeface="Red Hat Text" pitchFamily="34" charset="0"/>
                <a:ea typeface="Red Hat Text" pitchFamily="34" charset="-122"/>
                <a:cs typeface="Red Hat Text" pitchFamily="34" charset="-120"/>
              </a:rPr>
              <a:t>Project 2: Summarization Process</a:t>
            </a:r>
            <a:endParaRPr lang="en-US" sz="2250" dirty="0"/>
          </a:p>
        </p:txBody>
      </p:sp>
      <p:sp>
        <p:nvSpPr>
          <p:cNvPr id="4" name="Text 1"/>
          <p:cNvSpPr/>
          <p:nvPr/>
        </p:nvSpPr>
        <p:spPr>
          <a:xfrm>
            <a:off x="5918359" y="887730"/>
            <a:ext cx="8280083" cy="987623"/>
          </a:xfrm>
          <a:prstGeom prst="rect">
            <a:avLst/>
          </a:prstGeom>
          <a:noFill/>
          <a:ln/>
        </p:spPr>
        <p:txBody>
          <a:bodyPr wrap="squar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Gpt-o-mini and gemini kisa bilgi
Chain_type
</a:t>
            </a:r>
            <a:endParaRPr lang="en-US" sz="950" dirty="0"/>
          </a:p>
        </p:txBody>
      </p:sp>
      <p:sp>
        <p:nvSpPr>
          <p:cNvPr id="5" name="Text 2"/>
          <p:cNvSpPr/>
          <p:nvPr/>
        </p:nvSpPr>
        <p:spPr>
          <a:xfrm>
            <a:off x="5918359" y="2014180"/>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“Stuff”</a:t>
            </a:r>
            <a:endParaRPr lang="en-US" sz="950" dirty="0"/>
          </a:p>
        </p:txBody>
      </p:sp>
      <p:sp>
        <p:nvSpPr>
          <p:cNvPr id="6" name="Text 3"/>
          <p:cNvSpPr/>
          <p:nvPr/>
        </p:nvSpPr>
        <p:spPr>
          <a:xfrm>
            <a:off x="5918359" y="2350532"/>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chain = load_summarize_chain(</a:t>
            </a:r>
            <a:endParaRPr lang="en-US" sz="950" dirty="0"/>
          </a:p>
        </p:txBody>
      </p:sp>
      <p:sp>
        <p:nvSpPr>
          <p:cNvPr id="7" name="Text 4"/>
          <p:cNvSpPr/>
          <p:nvPr/>
        </p:nvSpPr>
        <p:spPr>
          <a:xfrm>
            <a:off x="5918359" y="2686883"/>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llm,</a:t>
            </a:r>
            <a:endParaRPr lang="en-US" sz="950" dirty="0"/>
          </a:p>
        </p:txBody>
      </p:sp>
      <p:sp>
        <p:nvSpPr>
          <p:cNvPr id="8" name="Text 5"/>
          <p:cNvSpPr/>
          <p:nvPr/>
        </p:nvSpPr>
        <p:spPr>
          <a:xfrm>
            <a:off x="5918359" y="3023235"/>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chain_type='stuff'</a:t>
            </a:r>
            <a:endParaRPr lang="en-US" sz="950" dirty="0"/>
          </a:p>
        </p:txBody>
      </p:sp>
      <p:sp>
        <p:nvSpPr>
          <p:cNvPr id="9" name="Text 6"/>
          <p:cNvSpPr/>
          <p:nvPr/>
        </p:nvSpPr>
        <p:spPr>
          <a:xfrm>
            <a:off x="5918359" y="3359587"/>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a:t>
            </a:r>
            <a:endParaRPr lang="en-US" sz="950" dirty="0"/>
          </a:p>
        </p:txBody>
      </p:sp>
      <p:sp>
        <p:nvSpPr>
          <p:cNvPr id="10" name="Text 7"/>
          <p:cNvSpPr/>
          <p:nvPr/>
        </p:nvSpPr>
        <p:spPr>
          <a:xfrm>
            <a:off x="5918359" y="3695938"/>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output_summary = chain.invoke(pdf_doc[0:5])['output_text']</a:t>
            </a:r>
            <a:endParaRPr lang="en-US" sz="950" dirty="0"/>
          </a:p>
        </p:txBody>
      </p:sp>
      <p:sp>
        <p:nvSpPr>
          <p:cNvPr id="11" name="Text 8"/>
          <p:cNvSpPr/>
          <p:nvPr/>
        </p:nvSpPr>
        <p:spPr>
          <a:xfrm>
            <a:off x="5918359" y="4032290"/>
            <a:ext cx="8280083" cy="987623"/>
          </a:xfrm>
          <a:prstGeom prst="rect">
            <a:avLst/>
          </a:prstGeom>
          <a:noFill/>
          <a:ln/>
        </p:spPr>
        <p:txBody>
          <a:bodyPr wrap="squar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The paper introduces BERT (Bidirectional Encoder Representations from Transformers), a novel language representation model developed by Google AI Language. Unlike previous models that use unidirectional context, BERT pre-trains deep bidirectional representations from unlabeled text, allowing it to consider both left and right context in all layers. This design enables BERT to be fine-tuned with minimal additional architecture for various natural language processing tasks, achieving state-of-the-art results on eleven benchmarks, including significant improvements in GLUE, MultiNLI, and SQuAD. BERT employs a masked language model pre-training objective, enhancing its effectiveness for both sentence-level and token-level tasks.</a:t>
            </a:r>
            <a:endParaRPr lang="en-US" sz="950" dirty="0"/>
          </a:p>
        </p:txBody>
      </p:sp>
      <p:sp>
        <p:nvSpPr>
          <p:cNvPr id="12" name="Text 9"/>
          <p:cNvSpPr/>
          <p:nvPr/>
        </p:nvSpPr>
        <p:spPr>
          <a:xfrm>
            <a:off x="5918359" y="5158740"/>
            <a:ext cx="8280083" cy="395049"/>
          </a:xfrm>
          <a:prstGeom prst="rect">
            <a:avLst/>
          </a:prstGeom>
          <a:noFill/>
          <a:ln/>
        </p:spPr>
        <p:txBody>
          <a:bodyPr wrap="squar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
“Map_reduce”</a:t>
            </a:r>
            <a:endParaRPr lang="en-US" sz="950" dirty="0"/>
          </a:p>
        </p:txBody>
      </p:sp>
      <p:sp>
        <p:nvSpPr>
          <p:cNvPr id="13" name="Text 10"/>
          <p:cNvSpPr/>
          <p:nvPr/>
        </p:nvSpPr>
        <p:spPr>
          <a:xfrm>
            <a:off x="5918359" y="5692616"/>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chain = load_summarize_chain(llm,</a:t>
            </a:r>
            <a:endParaRPr lang="en-US" sz="950" dirty="0"/>
          </a:p>
        </p:txBody>
      </p:sp>
      <p:sp>
        <p:nvSpPr>
          <p:cNvPr id="14" name="Text 11"/>
          <p:cNvSpPr/>
          <p:nvPr/>
        </p:nvSpPr>
        <p:spPr>
          <a:xfrm>
            <a:off x="5918359" y="6028968"/>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chain_type="map_reduce")</a:t>
            </a:r>
            <a:endParaRPr lang="en-US" sz="950" dirty="0"/>
          </a:p>
        </p:txBody>
      </p:sp>
      <p:sp>
        <p:nvSpPr>
          <p:cNvPr id="15" name="Text 12"/>
          <p:cNvSpPr/>
          <p:nvPr/>
        </p:nvSpPr>
        <p:spPr>
          <a:xfrm>
            <a:off x="5918359" y="6365319"/>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output_summary = chain.invoke(chunks)["output_text"]</a:t>
            </a:r>
            <a:endParaRPr lang="en-US" sz="950" dirty="0"/>
          </a:p>
        </p:txBody>
      </p:sp>
      <p:sp>
        <p:nvSpPr>
          <p:cNvPr id="16" name="Text 13"/>
          <p:cNvSpPr/>
          <p:nvPr/>
        </p:nvSpPr>
        <p:spPr>
          <a:xfrm>
            <a:off x="5918359" y="6701671"/>
            <a:ext cx="8280083" cy="1580198"/>
          </a:xfrm>
          <a:prstGeom prst="rect">
            <a:avLst/>
          </a:prstGeom>
          <a:noFill/>
          <a:ln/>
        </p:spPr>
        <p:txBody>
          <a:bodyPr wrap="squar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The paper presents BERT (Bidirectional Encoder Representations from Transformers), a groundbreaking language representation model developed by Google AI Language. Unlike previous unidirectional models, BERT utilizes deep bidirectional representations by conditioning on both left and right contexts, allowing for effective fine-tuning with minimal task-specific adjustments. It employs a masked language model (MLM) and next sentence prediction (NSP) during pre-training, significantly improving performance across eleven natural language processing (NLP) tasks, including GLUE, MultiNLI, and SQuAD benchmarks. BERT's architecture, which includes a unified multi-layer bidirectional Transformer encoder, supports versatile input representations for single and paired sentences. The model's performance is enhanced through extensive pre-training on large corpora, and it achieves state-of-the-art results, outperforming previous models in various tasks. The study also explores the impact of pre-training tasks, model sizes, and fine-tuning strategies, emphasizing the importance of rich unsupervised pre-training for effective NLP applications.</a:t>
            </a:r>
            <a:endParaRPr lang="en-US" sz="950" dirty="0"/>
          </a:p>
        </p:txBody>
      </p:sp>
      <p:sp>
        <p:nvSpPr>
          <p:cNvPr id="17" name="Text 14"/>
          <p:cNvSpPr/>
          <p:nvPr/>
        </p:nvSpPr>
        <p:spPr>
          <a:xfrm>
            <a:off x="5918359" y="8420695"/>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“Refine”</a:t>
            </a:r>
            <a:endParaRPr lang="en-US" sz="950" dirty="0"/>
          </a:p>
        </p:txBody>
      </p:sp>
      <p:sp>
        <p:nvSpPr>
          <p:cNvPr id="18" name="Text 15"/>
          <p:cNvSpPr/>
          <p:nvPr/>
        </p:nvSpPr>
        <p:spPr>
          <a:xfrm>
            <a:off x="5918359" y="8757047"/>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chain = load_summarize_chain(llm,</a:t>
            </a:r>
            <a:endParaRPr lang="en-US" sz="950" dirty="0"/>
          </a:p>
        </p:txBody>
      </p:sp>
      <p:sp>
        <p:nvSpPr>
          <p:cNvPr id="19" name="Text 16"/>
          <p:cNvSpPr/>
          <p:nvPr/>
        </p:nvSpPr>
        <p:spPr>
          <a:xfrm>
            <a:off x="5918359" y="9093398"/>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chain_type="refine")</a:t>
            </a:r>
            <a:endParaRPr lang="en-US" sz="950" dirty="0"/>
          </a:p>
        </p:txBody>
      </p:sp>
      <p:sp>
        <p:nvSpPr>
          <p:cNvPr id="20" name="Text 17"/>
          <p:cNvSpPr/>
          <p:nvPr/>
        </p:nvSpPr>
        <p:spPr>
          <a:xfrm>
            <a:off x="5918359" y="9429750"/>
            <a:ext cx="8280083" cy="197525"/>
          </a:xfrm>
          <a:prstGeom prst="rect">
            <a:avLst/>
          </a:prstGeom>
          <a:noFill/>
          <a:ln/>
        </p:spPr>
        <p:txBody>
          <a:bodyPr wrap="none" lIns="0" tIns="0" rIns="0" bIns="0" rtlCol="0" anchor="t"/>
          <a:lstStyle/>
          <a:p>
            <a:pPr marL="0" indent="0">
              <a:lnSpc>
                <a:spcPts val="1550"/>
              </a:lnSpc>
              <a:buNone/>
            </a:pPr>
            <a:r>
              <a:rPr lang="en-US" sz="950" dirty="0">
                <a:solidFill>
                  <a:srgbClr val="3B3535"/>
                </a:solidFill>
                <a:latin typeface="Roboto" pitchFamily="34" charset="0"/>
                <a:ea typeface="Roboto" pitchFamily="34" charset="-122"/>
                <a:cs typeface="Roboto" pitchFamily="34" charset="-120"/>
              </a:rPr>
              <a:t>output_summary = chain.invoke(chunks)["output_text"]</a:t>
            </a:r>
            <a:endParaRPr lang="en-US" sz="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07995"/>
          </a:xfrm>
          <a:prstGeom prst="rect">
            <a:avLst/>
          </a:prstGeom>
        </p:spPr>
      </p:pic>
      <p:sp>
        <p:nvSpPr>
          <p:cNvPr id="3" name="Text 0"/>
          <p:cNvSpPr/>
          <p:nvPr/>
        </p:nvSpPr>
        <p:spPr>
          <a:xfrm>
            <a:off x="968693" y="3669744"/>
            <a:ext cx="5894189" cy="707827"/>
          </a:xfrm>
          <a:prstGeom prst="rect">
            <a:avLst/>
          </a:prstGeom>
          <a:noFill/>
          <a:ln/>
        </p:spPr>
        <p:txBody>
          <a:bodyPr wrap="none" lIns="0" tIns="0" rIns="0" bIns="0" rtlCol="0" anchor="t"/>
          <a:lstStyle/>
          <a:p>
            <a:pPr marL="0" indent="0">
              <a:lnSpc>
                <a:spcPts val="5550"/>
              </a:lnSpc>
              <a:buNone/>
            </a:pPr>
            <a:r>
              <a:rPr lang="en-US" sz="4450" dirty="0">
                <a:solidFill>
                  <a:srgbClr val="1F1E1E"/>
                </a:solidFill>
                <a:latin typeface="Red Hat Text" pitchFamily="34" charset="0"/>
                <a:ea typeface="Red Hat Text" pitchFamily="34" charset="-122"/>
                <a:cs typeface="Red Hat Text" pitchFamily="34" charset="-120"/>
              </a:rPr>
              <a:t>Summarization Process</a:t>
            </a:r>
            <a:endParaRPr lang="en-US" sz="4450" dirty="0"/>
          </a:p>
        </p:txBody>
      </p:sp>
      <p:pic>
        <p:nvPicPr>
          <p:cNvPr id="4" name="Image 1" descr="preencoded.png"/>
          <p:cNvPicPr>
            <a:picLocks noChangeAspect="1"/>
          </p:cNvPicPr>
          <p:nvPr/>
        </p:nvPicPr>
        <p:blipFill>
          <a:blip r:embed="rId4"/>
          <a:stretch>
            <a:fillRect/>
          </a:stretch>
        </p:blipFill>
        <p:spPr>
          <a:xfrm>
            <a:off x="968693" y="4738449"/>
            <a:ext cx="4230886" cy="962501"/>
          </a:xfrm>
          <a:prstGeom prst="rect">
            <a:avLst/>
          </a:prstGeom>
        </p:spPr>
      </p:pic>
      <p:sp>
        <p:nvSpPr>
          <p:cNvPr id="5" name="Text 1"/>
          <p:cNvSpPr/>
          <p:nvPr/>
        </p:nvSpPr>
        <p:spPr>
          <a:xfrm>
            <a:off x="1209318" y="6061829"/>
            <a:ext cx="2831068" cy="353854"/>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Stuff</a:t>
            </a:r>
            <a:endParaRPr lang="en-US" sz="2200" dirty="0"/>
          </a:p>
        </p:txBody>
      </p:sp>
      <p:sp>
        <p:nvSpPr>
          <p:cNvPr id="6" name="Text 2"/>
          <p:cNvSpPr/>
          <p:nvPr/>
        </p:nvSpPr>
        <p:spPr>
          <a:xfrm>
            <a:off x="1209318" y="6559987"/>
            <a:ext cx="3749635" cy="76985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pitchFamily="34" charset="0"/>
                <a:ea typeface="Roboto" pitchFamily="34" charset="-122"/>
                <a:cs typeface="Roboto" pitchFamily="34" charset="-120"/>
              </a:rPr>
              <a:t>Combines all text chunks into single prompt for summarization.</a:t>
            </a:r>
            <a:endParaRPr lang="en-US" sz="1850" dirty="0"/>
          </a:p>
        </p:txBody>
      </p:sp>
      <p:pic>
        <p:nvPicPr>
          <p:cNvPr id="7" name="Image 2" descr="preencoded.png"/>
          <p:cNvPicPr>
            <a:picLocks noChangeAspect="1"/>
          </p:cNvPicPr>
          <p:nvPr/>
        </p:nvPicPr>
        <p:blipFill>
          <a:blip r:embed="rId5"/>
          <a:stretch>
            <a:fillRect/>
          </a:stretch>
        </p:blipFill>
        <p:spPr>
          <a:xfrm>
            <a:off x="5199578" y="4738449"/>
            <a:ext cx="4231005" cy="962501"/>
          </a:xfrm>
          <a:prstGeom prst="rect">
            <a:avLst/>
          </a:prstGeom>
        </p:spPr>
      </p:pic>
      <p:sp>
        <p:nvSpPr>
          <p:cNvPr id="8" name="Text 3"/>
          <p:cNvSpPr/>
          <p:nvPr/>
        </p:nvSpPr>
        <p:spPr>
          <a:xfrm>
            <a:off x="5440204" y="6061829"/>
            <a:ext cx="2831068" cy="353854"/>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Map-Reduce</a:t>
            </a:r>
            <a:endParaRPr lang="en-US" sz="2200" dirty="0"/>
          </a:p>
        </p:txBody>
      </p:sp>
      <p:sp>
        <p:nvSpPr>
          <p:cNvPr id="9" name="Text 4"/>
          <p:cNvSpPr/>
          <p:nvPr/>
        </p:nvSpPr>
        <p:spPr>
          <a:xfrm>
            <a:off x="5440204" y="6559987"/>
            <a:ext cx="3749754" cy="76985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pitchFamily="34" charset="0"/>
                <a:ea typeface="Roboto" pitchFamily="34" charset="-122"/>
                <a:cs typeface="Roboto" pitchFamily="34" charset="-120"/>
              </a:rPr>
              <a:t>Summarizes chunks individually, then combines summaries.</a:t>
            </a:r>
            <a:endParaRPr lang="en-US" sz="1850" dirty="0"/>
          </a:p>
        </p:txBody>
      </p:sp>
      <p:pic>
        <p:nvPicPr>
          <p:cNvPr id="10" name="Image 3" descr="preencoded.png"/>
          <p:cNvPicPr>
            <a:picLocks noChangeAspect="1"/>
          </p:cNvPicPr>
          <p:nvPr/>
        </p:nvPicPr>
        <p:blipFill>
          <a:blip r:embed="rId6"/>
          <a:stretch>
            <a:fillRect/>
          </a:stretch>
        </p:blipFill>
        <p:spPr>
          <a:xfrm>
            <a:off x="9430583" y="4738449"/>
            <a:ext cx="4231005" cy="962501"/>
          </a:xfrm>
          <a:prstGeom prst="rect">
            <a:avLst/>
          </a:prstGeom>
        </p:spPr>
      </p:pic>
      <p:sp>
        <p:nvSpPr>
          <p:cNvPr id="11" name="Text 5"/>
          <p:cNvSpPr/>
          <p:nvPr/>
        </p:nvSpPr>
        <p:spPr>
          <a:xfrm>
            <a:off x="9671209" y="6061829"/>
            <a:ext cx="2831068" cy="353854"/>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Refine</a:t>
            </a:r>
            <a:endParaRPr lang="en-US" sz="2200" dirty="0"/>
          </a:p>
        </p:txBody>
      </p:sp>
      <p:sp>
        <p:nvSpPr>
          <p:cNvPr id="12" name="Text 6"/>
          <p:cNvSpPr/>
          <p:nvPr/>
        </p:nvSpPr>
        <p:spPr>
          <a:xfrm>
            <a:off x="9671209" y="6559987"/>
            <a:ext cx="3749754" cy="76985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pitchFamily="34" charset="0"/>
                <a:ea typeface="Roboto" pitchFamily="34" charset="-122"/>
                <a:cs typeface="Roboto" pitchFamily="34" charset="-120"/>
              </a:rPr>
              <a:t>Iteratively refines summary by incorporating new information.</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3910" y="655677"/>
            <a:ext cx="5404485" cy="675442"/>
          </a:xfrm>
          <a:prstGeom prst="rect">
            <a:avLst/>
          </a:prstGeom>
          <a:noFill/>
          <a:ln/>
        </p:spPr>
        <p:txBody>
          <a:bodyPr wrap="none" lIns="0" tIns="0" rIns="0" bIns="0" rtlCol="0" anchor="t"/>
          <a:lstStyle/>
          <a:p>
            <a:pPr marL="0" indent="0">
              <a:lnSpc>
                <a:spcPts val="5300"/>
              </a:lnSpc>
              <a:buNone/>
            </a:pPr>
            <a:r>
              <a:rPr lang="en-US" sz="4250" dirty="0">
                <a:solidFill>
                  <a:srgbClr val="1F1E1E"/>
                </a:solidFill>
                <a:latin typeface="Red Hat Text" pitchFamily="34" charset="0"/>
                <a:ea typeface="Red Hat Text" pitchFamily="34" charset="-122"/>
                <a:cs typeface="Red Hat Text" pitchFamily="34" charset="-120"/>
              </a:rPr>
              <a:t>BERT Architecture</a:t>
            </a:r>
            <a:endParaRPr lang="en-US" sz="4250" dirty="0"/>
          </a:p>
        </p:txBody>
      </p:sp>
      <p:sp>
        <p:nvSpPr>
          <p:cNvPr id="4" name="Shape 1"/>
          <p:cNvSpPr/>
          <p:nvPr/>
        </p:nvSpPr>
        <p:spPr>
          <a:xfrm>
            <a:off x="803910" y="1675567"/>
            <a:ext cx="7536180" cy="1302306"/>
          </a:xfrm>
          <a:prstGeom prst="roundRect">
            <a:avLst>
              <a:gd name="adj" fmla="val 2646"/>
            </a:avLst>
          </a:prstGeom>
          <a:solidFill>
            <a:srgbClr val="F3E8E8"/>
          </a:solidFill>
          <a:ln/>
        </p:spPr>
      </p:sp>
      <p:sp>
        <p:nvSpPr>
          <p:cNvPr id="5" name="Text 2"/>
          <p:cNvSpPr/>
          <p:nvPr/>
        </p:nvSpPr>
        <p:spPr>
          <a:xfrm>
            <a:off x="1033582" y="1905238"/>
            <a:ext cx="3043833" cy="337780"/>
          </a:xfrm>
          <a:prstGeom prst="rect">
            <a:avLst/>
          </a:prstGeom>
          <a:noFill/>
          <a:ln/>
        </p:spPr>
        <p:txBody>
          <a:bodyPr wrap="none" lIns="0" tIns="0" rIns="0" bIns="0" rtlCol="0" anchor="t"/>
          <a:lstStyle/>
          <a:p>
            <a:pPr marL="0" indent="0">
              <a:lnSpc>
                <a:spcPts val="2650"/>
              </a:lnSpc>
              <a:buNone/>
            </a:pPr>
            <a:r>
              <a:rPr lang="en-US" sz="2100" dirty="0">
                <a:solidFill>
                  <a:srgbClr val="3B3535"/>
                </a:solidFill>
                <a:latin typeface="Red Hat Text" pitchFamily="34" charset="0"/>
                <a:ea typeface="Red Hat Text" pitchFamily="34" charset="-122"/>
                <a:cs typeface="Red Hat Text" pitchFamily="34" charset="-120"/>
              </a:rPr>
              <a:t>Bidirectional Transformer</a:t>
            </a:r>
            <a:endParaRPr lang="en-US" sz="2100" dirty="0"/>
          </a:p>
        </p:txBody>
      </p:sp>
      <p:sp>
        <p:nvSpPr>
          <p:cNvPr id="6" name="Text 3"/>
          <p:cNvSpPr/>
          <p:nvPr/>
        </p:nvSpPr>
        <p:spPr>
          <a:xfrm>
            <a:off x="1033582" y="2380774"/>
            <a:ext cx="7076837" cy="367427"/>
          </a:xfrm>
          <a:prstGeom prst="rect">
            <a:avLst/>
          </a:prstGeom>
          <a:noFill/>
          <a:ln/>
        </p:spPr>
        <p:txBody>
          <a:bodyPr wrap="none" lIns="0" tIns="0" rIns="0" bIns="0" rtlCol="0" anchor="t"/>
          <a:lstStyle/>
          <a:p>
            <a:pPr marL="0" indent="0">
              <a:lnSpc>
                <a:spcPts val="2850"/>
              </a:lnSpc>
              <a:buNone/>
            </a:pPr>
            <a:r>
              <a:rPr lang="en-US" sz="1800" dirty="0">
                <a:solidFill>
                  <a:srgbClr val="3B3535"/>
                </a:solidFill>
                <a:latin typeface="Roboto" pitchFamily="34" charset="0"/>
                <a:ea typeface="Roboto" pitchFamily="34" charset="-122"/>
                <a:cs typeface="Roboto" pitchFamily="34" charset="-120"/>
              </a:rPr>
              <a:t>Considers context from both left and right sides of tokens.</a:t>
            </a:r>
            <a:endParaRPr lang="en-US" sz="1800" dirty="0"/>
          </a:p>
        </p:txBody>
      </p:sp>
      <p:sp>
        <p:nvSpPr>
          <p:cNvPr id="7" name="Shape 4"/>
          <p:cNvSpPr/>
          <p:nvPr/>
        </p:nvSpPr>
        <p:spPr>
          <a:xfrm>
            <a:off x="803910" y="3207544"/>
            <a:ext cx="7536180" cy="1302306"/>
          </a:xfrm>
          <a:prstGeom prst="roundRect">
            <a:avLst>
              <a:gd name="adj" fmla="val 2646"/>
            </a:avLst>
          </a:prstGeom>
          <a:solidFill>
            <a:srgbClr val="F3E8E8"/>
          </a:solidFill>
          <a:ln/>
        </p:spPr>
      </p:sp>
      <p:sp>
        <p:nvSpPr>
          <p:cNvPr id="8" name="Text 5"/>
          <p:cNvSpPr/>
          <p:nvPr/>
        </p:nvSpPr>
        <p:spPr>
          <a:xfrm>
            <a:off x="1033582" y="3437215"/>
            <a:ext cx="2702243" cy="337780"/>
          </a:xfrm>
          <a:prstGeom prst="rect">
            <a:avLst/>
          </a:prstGeom>
          <a:noFill/>
          <a:ln/>
        </p:spPr>
        <p:txBody>
          <a:bodyPr wrap="none" lIns="0" tIns="0" rIns="0" bIns="0" rtlCol="0" anchor="t"/>
          <a:lstStyle/>
          <a:p>
            <a:pPr marL="0" indent="0">
              <a:lnSpc>
                <a:spcPts val="2650"/>
              </a:lnSpc>
              <a:buNone/>
            </a:pPr>
            <a:r>
              <a:rPr lang="en-US" sz="2100" dirty="0">
                <a:solidFill>
                  <a:srgbClr val="3B3535"/>
                </a:solidFill>
                <a:latin typeface="Red Hat Text" pitchFamily="34" charset="0"/>
                <a:ea typeface="Red Hat Text" pitchFamily="34" charset="-122"/>
                <a:cs typeface="Red Hat Text" pitchFamily="34" charset="-120"/>
              </a:rPr>
              <a:t>Model Sizes</a:t>
            </a:r>
            <a:endParaRPr lang="en-US" sz="2100" dirty="0"/>
          </a:p>
        </p:txBody>
      </p:sp>
      <p:sp>
        <p:nvSpPr>
          <p:cNvPr id="9" name="Text 6"/>
          <p:cNvSpPr/>
          <p:nvPr/>
        </p:nvSpPr>
        <p:spPr>
          <a:xfrm>
            <a:off x="1033582" y="3912751"/>
            <a:ext cx="7076837" cy="367427"/>
          </a:xfrm>
          <a:prstGeom prst="rect">
            <a:avLst/>
          </a:prstGeom>
          <a:noFill/>
          <a:ln/>
        </p:spPr>
        <p:txBody>
          <a:bodyPr wrap="none" lIns="0" tIns="0" rIns="0" bIns="0" rtlCol="0" anchor="t"/>
          <a:lstStyle/>
          <a:p>
            <a:pPr marL="0" indent="0">
              <a:lnSpc>
                <a:spcPts val="2850"/>
              </a:lnSpc>
              <a:buNone/>
            </a:pPr>
            <a:r>
              <a:rPr lang="en-US" sz="1800" dirty="0">
                <a:solidFill>
                  <a:srgbClr val="3B3535"/>
                </a:solidFill>
                <a:latin typeface="Roboto" pitchFamily="34" charset="0"/>
                <a:ea typeface="Roboto" pitchFamily="34" charset="-122"/>
                <a:cs typeface="Roboto" pitchFamily="34" charset="-120"/>
              </a:rPr>
              <a:t>BERTBASE (110M parameters) and BERTLARGE (larger version).</a:t>
            </a:r>
            <a:endParaRPr lang="en-US" sz="1800" dirty="0"/>
          </a:p>
        </p:txBody>
      </p:sp>
      <p:sp>
        <p:nvSpPr>
          <p:cNvPr id="10" name="Shape 7"/>
          <p:cNvSpPr/>
          <p:nvPr/>
        </p:nvSpPr>
        <p:spPr>
          <a:xfrm>
            <a:off x="803910" y="4739521"/>
            <a:ext cx="7536180" cy="1302306"/>
          </a:xfrm>
          <a:prstGeom prst="roundRect">
            <a:avLst>
              <a:gd name="adj" fmla="val 2646"/>
            </a:avLst>
          </a:prstGeom>
          <a:solidFill>
            <a:srgbClr val="F3E8E8"/>
          </a:solidFill>
          <a:ln/>
        </p:spPr>
      </p:sp>
      <p:sp>
        <p:nvSpPr>
          <p:cNvPr id="11" name="Text 8"/>
          <p:cNvSpPr/>
          <p:nvPr/>
        </p:nvSpPr>
        <p:spPr>
          <a:xfrm>
            <a:off x="1033582" y="4969193"/>
            <a:ext cx="2702243" cy="337780"/>
          </a:xfrm>
          <a:prstGeom prst="rect">
            <a:avLst/>
          </a:prstGeom>
          <a:noFill/>
          <a:ln/>
        </p:spPr>
        <p:txBody>
          <a:bodyPr wrap="none" lIns="0" tIns="0" rIns="0" bIns="0" rtlCol="0" anchor="t"/>
          <a:lstStyle/>
          <a:p>
            <a:pPr marL="0" indent="0">
              <a:lnSpc>
                <a:spcPts val="2650"/>
              </a:lnSpc>
              <a:buNone/>
            </a:pPr>
            <a:r>
              <a:rPr lang="en-US" sz="2100" dirty="0">
                <a:solidFill>
                  <a:srgbClr val="3B3535"/>
                </a:solidFill>
                <a:latin typeface="Red Hat Text" pitchFamily="34" charset="0"/>
                <a:ea typeface="Red Hat Text" pitchFamily="34" charset="-122"/>
                <a:cs typeface="Red Hat Text" pitchFamily="34" charset="-120"/>
              </a:rPr>
              <a:t>Input Representation</a:t>
            </a:r>
            <a:endParaRPr lang="en-US" sz="2100" dirty="0"/>
          </a:p>
        </p:txBody>
      </p:sp>
      <p:sp>
        <p:nvSpPr>
          <p:cNvPr id="12" name="Text 9"/>
          <p:cNvSpPr/>
          <p:nvPr/>
        </p:nvSpPr>
        <p:spPr>
          <a:xfrm>
            <a:off x="1033582" y="5444728"/>
            <a:ext cx="7076837" cy="367427"/>
          </a:xfrm>
          <a:prstGeom prst="rect">
            <a:avLst/>
          </a:prstGeom>
          <a:noFill/>
          <a:ln/>
        </p:spPr>
        <p:txBody>
          <a:bodyPr wrap="none" lIns="0" tIns="0" rIns="0" bIns="0" rtlCol="0" anchor="t"/>
          <a:lstStyle/>
          <a:p>
            <a:pPr marL="0" indent="0">
              <a:lnSpc>
                <a:spcPts val="2850"/>
              </a:lnSpc>
              <a:buNone/>
            </a:pPr>
            <a:r>
              <a:rPr lang="en-US" sz="1800" dirty="0">
                <a:solidFill>
                  <a:srgbClr val="3B3535"/>
                </a:solidFill>
                <a:latin typeface="Roboto" pitchFamily="34" charset="0"/>
                <a:ea typeface="Roboto" pitchFamily="34" charset="-122"/>
                <a:cs typeface="Roboto" pitchFamily="34" charset="-120"/>
              </a:rPr>
              <a:t>Uses special tokens [CLS] and [SEP] for classification and separation.</a:t>
            </a:r>
            <a:endParaRPr lang="en-US" sz="1800" dirty="0"/>
          </a:p>
        </p:txBody>
      </p:sp>
      <p:sp>
        <p:nvSpPr>
          <p:cNvPr id="13" name="Shape 10"/>
          <p:cNvSpPr/>
          <p:nvPr/>
        </p:nvSpPr>
        <p:spPr>
          <a:xfrm>
            <a:off x="803910" y="6271498"/>
            <a:ext cx="7536180" cy="1302306"/>
          </a:xfrm>
          <a:prstGeom prst="roundRect">
            <a:avLst>
              <a:gd name="adj" fmla="val 2646"/>
            </a:avLst>
          </a:prstGeom>
          <a:solidFill>
            <a:srgbClr val="F3E8E8"/>
          </a:solidFill>
          <a:ln/>
        </p:spPr>
      </p:sp>
      <p:sp>
        <p:nvSpPr>
          <p:cNvPr id="14" name="Text 11"/>
          <p:cNvSpPr/>
          <p:nvPr/>
        </p:nvSpPr>
        <p:spPr>
          <a:xfrm>
            <a:off x="1033582" y="6501170"/>
            <a:ext cx="3423999" cy="337780"/>
          </a:xfrm>
          <a:prstGeom prst="rect">
            <a:avLst/>
          </a:prstGeom>
          <a:noFill/>
          <a:ln/>
        </p:spPr>
        <p:txBody>
          <a:bodyPr wrap="none" lIns="0" tIns="0" rIns="0" bIns="0" rtlCol="0" anchor="t"/>
          <a:lstStyle/>
          <a:p>
            <a:pPr marL="0" indent="0">
              <a:lnSpc>
                <a:spcPts val="2650"/>
              </a:lnSpc>
              <a:buNone/>
            </a:pPr>
            <a:r>
              <a:rPr lang="en-US" sz="2100" dirty="0">
                <a:solidFill>
                  <a:srgbClr val="3B3535"/>
                </a:solidFill>
                <a:latin typeface="Red Hat Text" pitchFamily="34" charset="0"/>
                <a:ea typeface="Red Hat Text" pitchFamily="34" charset="-122"/>
                <a:cs typeface="Red Hat Text" pitchFamily="34" charset="-120"/>
              </a:rPr>
              <a:t>Pre-training and Fine-tuning</a:t>
            </a:r>
            <a:endParaRPr lang="en-US" sz="2100" dirty="0"/>
          </a:p>
        </p:txBody>
      </p:sp>
      <p:sp>
        <p:nvSpPr>
          <p:cNvPr id="15" name="Text 12"/>
          <p:cNvSpPr/>
          <p:nvPr/>
        </p:nvSpPr>
        <p:spPr>
          <a:xfrm>
            <a:off x="1033582" y="6976705"/>
            <a:ext cx="7076837" cy="367427"/>
          </a:xfrm>
          <a:prstGeom prst="rect">
            <a:avLst/>
          </a:prstGeom>
          <a:noFill/>
          <a:ln/>
        </p:spPr>
        <p:txBody>
          <a:bodyPr wrap="none" lIns="0" tIns="0" rIns="0" bIns="0" rtlCol="0" anchor="t"/>
          <a:lstStyle/>
          <a:p>
            <a:pPr marL="0" indent="0">
              <a:lnSpc>
                <a:spcPts val="2850"/>
              </a:lnSpc>
              <a:buNone/>
            </a:pPr>
            <a:r>
              <a:rPr lang="en-US" sz="1800" dirty="0">
                <a:solidFill>
                  <a:srgbClr val="3B3535"/>
                </a:solidFill>
                <a:latin typeface="Roboto" pitchFamily="34" charset="0"/>
                <a:ea typeface="Roboto" pitchFamily="34" charset="-122"/>
                <a:cs typeface="Roboto" pitchFamily="34" charset="-120"/>
              </a:rPr>
              <a:t>Same architecture used for both stages.</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67583" y="882848"/>
            <a:ext cx="4488180" cy="561023"/>
          </a:xfrm>
          <a:prstGeom prst="rect">
            <a:avLst/>
          </a:prstGeom>
          <a:noFill/>
          <a:ln/>
        </p:spPr>
        <p:txBody>
          <a:bodyPr wrap="none" lIns="0" tIns="0" rIns="0" bIns="0" rtlCol="0" anchor="t"/>
          <a:lstStyle/>
          <a:p>
            <a:pPr marL="0" indent="0">
              <a:lnSpc>
                <a:spcPts val="4400"/>
              </a:lnSpc>
              <a:buNone/>
            </a:pPr>
            <a:r>
              <a:rPr lang="en-US" sz="3500" dirty="0">
                <a:solidFill>
                  <a:srgbClr val="1F1E1E"/>
                </a:solidFill>
                <a:latin typeface="Red Hat Text" pitchFamily="34" charset="0"/>
                <a:ea typeface="Red Hat Text" pitchFamily="34" charset="-122"/>
                <a:cs typeface="Red Hat Text" pitchFamily="34" charset="-120"/>
              </a:rPr>
              <a:t>Final Summary</a:t>
            </a:r>
            <a:endParaRPr lang="en-US" sz="3500" dirty="0"/>
          </a:p>
        </p:txBody>
      </p:sp>
      <p:sp>
        <p:nvSpPr>
          <p:cNvPr id="4" name="Text 1"/>
          <p:cNvSpPr/>
          <p:nvPr/>
        </p:nvSpPr>
        <p:spPr>
          <a:xfrm>
            <a:off x="667583" y="1729978"/>
            <a:ext cx="9637633" cy="1830943"/>
          </a:xfrm>
          <a:prstGeom prst="rect">
            <a:avLst/>
          </a:prstGeom>
          <a:noFill/>
          <a:ln/>
        </p:spPr>
        <p:txBody>
          <a:bodyPr wrap="square" lIns="0" tIns="0" rIns="0" bIns="0" rtlCol="0" anchor="t"/>
          <a:lstStyle/>
          <a:p>
            <a:pPr marL="0" indent="0">
              <a:lnSpc>
                <a:spcPts val="2400"/>
              </a:lnSpc>
              <a:buNone/>
            </a:pPr>
            <a:r>
              <a:rPr lang="en-US" sz="1500" dirty="0">
                <a:solidFill>
                  <a:srgbClr val="3B3535"/>
                </a:solidFill>
                <a:latin typeface="Roboto" pitchFamily="34" charset="0"/>
                <a:ea typeface="Roboto" pitchFamily="34" charset="-122"/>
                <a:cs typeface="Roboto" pitchFamily="34" charset="-120"/>
              </a:rPr>
              <a:t>The paper introduces BERT (Bidirectional Encoder Representations from Transformers), a novel language representation model developed by Google AI Language. Unlike previous models that use unidirectional context, BERT pre-trains deep bidirectional representations from unlabeled text, allowing it to consider both left and right context in all layers. This design enables BERT to be fine-tuned with minimal additional architecture for various natural language processing tasks, achieving state-of-the-art results on eleven benchmarks, including significant improvements in GLUE, MultiNLI, and SQuAD tasks.</a:t>
            </a:r>
            <a:endParaRPr lang="en-US" sz="1500" dirty="0"/>
          </a:p>
        </p:txBody>
      </p:sp>
      <p:sp>
        <p:nvSpPr>
          <p:cNvPr id="5" name="Text 2"/>
          <p:cNvSpPr/>
          <p:nvPr/>
        </p:nvSpPr>
        <p:spPr>
          <a:xfrm>
            <a:off x="667583" y="3775472"/>
            <a:ext cx="9637633" cy="1525786"/>
          </a:xfrm>
          <a:prstGeom prst="rect">
            <a:avLst/>
          </a:prstGeom>
          <a:noFill/>
          <a:ln/>
        </p:spPr>
        <p:txBody>
          <a:bodyPr wrap="square" lIns="0" tIns="0" rIns="0" bIns="0" rtlCol="0" anchor="t"/>
          <a:lstStyle/>
          <a:p>
            <a:pPr marL="0" indent="0">
              <a:lnSpc>
                <a:spcPts val="2400"/>
              </a:lnSpc>
              <a:buNone/>
            </a:pPr>
            <a:r>
              <a:rPr lang="en-US" sz="1500" dirty="0">
                <a:solidFill>
                  <a:srgbClr val="3B3535"/>
                </a:solidFill>
                <a:latin typeface="Roboto" pitchFamily="34" charset="0"/>
                <a:ea typeface="Roboto" pitchFamily="34" charset="-122"/>
                <a:cs typeface="Roboto" pitchFamily="34" charset="-120"/>
              </a:rPr>
              <a:t>BERT employs a masked language model (MLM) pre-training objective, which enhances its effectiveness for both sentence-level and token-level tasks. The model randomly masks a percentage of input tokens and predicts them, allowing for a deep bidirectional representation. Additionally, BERT incorporates a "next sentence prediction" (NSP) task that trains the model to understand the relationship between sentence pairs, which is crucial for tasks like Question Answering (QA) and Natural Language Inference (NLI).</a:t>
            </a:r>
            <a:endParaRPr lang="en-US" sz="1500" dirty="0"/>
          </a:p>
        </p:txBody>
      </p:sp>
      <p:sp>
        <p:nvSpPr>
          <p:cNvPr id="6" name="Text 3"/>
          <p:cNvSpPr/>
          <p:nvPr/>
        </p:nvSpPr>
        <p:spPr>
          <a:xfrm>
            <a:off x="667583" y="5515808"/>
            <a:ext cx="9637633" cy="1830943"/>
          </a:xfrm>
          <a:prstGeom prst="rect">
            <a:avLst/>
          </a:prstGeom>
          <a:noFill/>
          <a:ln/>
        </p:spPr>
        <p:txBody>
          <a:bodyPr wrap="square" lIns="0" tIns="0" rIns="0" bIns="0" rtlCol="0" anchor="t"/>
          <a:lstStyle/>
          <a:p>
            <a:pPr marL="0" indent="0">
              <a:lnSpc>
                <a:spcPts val="2400"/>
              </a:lnSpc>
              <a:buNone/>
            </a:pPr>
            <a:r>
              <a:rPr lang="en-US" sz="1500" dirty="0">
                <a:solidFill>
                  <a:srgbClr val="3B3535"/>
                </a:solidFill>
                <a:latin typeface="Roboto" pitchFamily="34" charset="0"/>
                <a:ea typeface="Roboto" pitchFamily="34" charset="-122"/>
                <a:cs typeface="Roboto" pitchFamily="34" charset="-120"/>
              </a:rPr>
              <a:t>To handle a variety of downstream tasks, BERT's input representation can unambiguously represent both single sentences and pairs of sentences. It uses WordPiece embeddings with a 30,000 token vocabulary, where the first token of every sequence is a special classification token ([CLS]). The final hidden state corresponding to this token is used as the aggregate sequence representation for classification tasks. Sentence pairs are packed into a single sequence, differentiated by a special token ([SEP]) and learned embeddings indicating sentence membership. The input embeddings are the sum of token embeddings, segment embeddings, and position embeddings.</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4716" y="639961"/>
            <a:ext cx="3934658" cy="491371"/>
          </a:xfrm>
          <a:prstGeom prst="rect">
            <a:avLst/>
          </a:prstGeom>
          <a:noFill/>
          <a:ln/>
        </p:spPr>
        <p:txBody>
          <a:bodyPr wrap="none" lIns="0" tIns="0" rIns="0" bIns="0" rtlCol="0" anchor="t"/>
          <a:lstStyle/>
          <a:p>
            <a:pPr marL="0" indent="0">
              <a:lnSpc>
                <a:spcPts val="3850"/>
              </a:lnSpc>
              <a:buNone/>
            </a:pPr>
            <a:r>
              <a:rPr lang="en-US" sz="3050" dirty="0">
                <a:solidFill>
                  <a:srgbClr val="1F1E1E"/>
                </a:solidFill>
                <a:latin typeface="Red Hat Text" pitchFamily="34" charset="0"/>
                <a:ea typeface="Red Hat Text" pitchFamily="34" charset="-122"/>
                <a:cs typeface="Red Hat Text" pitchFamily="34" charset="-120"/>
              </a:rPr>
              <a:t>Results and Evaluation</a:t>
            </a:r>
            <a:endParaRPr lang="en-US" sz="3050" dirty="0"/>
          </a:p>
        </p:txBody>
      </p:sp>
      <p:sp>
        <p:nvSpPr>
          <p:cNvPr id="4" name="Text 1"/>
          <p:cNvSpPr/>
          <p:nvPr/>
        </p:nvSpPr>
        <p:spPr>
          <a:xfrm>
            <a:off x="584716" y="1381839"/>
            <a:ext cx="7974568" cy="534352"/>
          </a:xfrm>
          <a:prstGeom prst="rect">
            <a:avLst/>
          </a:prstGeom>
          <a:noFill/>
          <a:ln/>
        </p:spPr>
        <p:txBody>
          <a:bodyPr wrap="square" lIns="0" tIns="0" rIns="0" bIns="0" rtlCol="0" anchor="t"/>
          <a:lstStyle/>
          <a:p>
            <a:pPr marL="0" indent="0">
              <a:lnSpc>
                <a:spcPts val="2100"/>
              </a:lnSpc>
              <a:buNone/>
            </a:pPr>
            <a:r>
              <a:rPr lang="en-US" sz="1300" dirty="0">
                <a:solidFill>
                  <a:srgbClr val="3B3535"/>
                </a:solidFill>
                <a:latin typeface="Roboto" pitchFamily="34" charset="0"/>
                <a:ea typeface="Roboto" pitchFamily="34" charset="-122"/>
                <a:cs typeface="Roboto" pitchFamily="34" charset="-120"/>
              </a:rPr>
              <a:t>Chatbot projects can be used for different purposes in various fields. Here are some examples of what chatbot projects generally do:</a:t>
            </a:r>
            <a:endParaRPr lang="en-US" sz="1300" dirty="0"/>
          </a:p>
        </p:txBody>
      </p:sp>
      <p:sp>
        <p:nvSpPr>
          <p:cNvPr id="5" name="Text 2"/>
          <p:cNvSpPr/>
          <p:nvPr/>
        </p:nvSpPr>
        <p:spPr>
          <a:xfrm>
            <a:off x="852011" y="2001290"/>
            <a:ext cx="7707273" cy="801529"/>
          </a:xfrm>
          <a:prstGeom prst="rect">
            <a:avLst/>
          </a:prstGeom>
          <a:noFill/>
          <a:ln/>
        </p:spPr>
        <p:txBody>
          <a:bodyPr wrap="square" lIns="0" tIns="0" rIns="0" bIns="0" rtlCol="0" anchor="t"/>
          <a:lstStyle/>
          <a:p>
            <a:pPr marL="342900" indent="-342900" algn="l">
              <a:lnSpc>
                <a:spcPts val="2100"/>
              </a:lnSpc>
              <a:buSzPct val="100000"/>
              <a:buFont typeface="+mj-lt"/>
              <a:buAutoNum type="arabicPeriod"/>
            </a:pPr>
            <a:r>
              <a:rPr lang="en-US" sz="1300" dirty="0">
                <a:solidFill>
                  <a:srgbClr val="3B3535"/>
                </a:solidFill>
                <a:latin typeface="Roboto" pitchFamily="34" charset="0"/>
                <a:ea typeface="Roboto" pitchFamily="34" charset="-122"/>
                <a:cs typeface="Roboto" pitchFamily="34" charset="-120"/>
              </a:rPr>
              <a:t>Customer Service: Chatbots are used to instantly answer customers' frequently asked questions, provide information about products or services, and offer customer support. This allows businesses to provide customer service 24/7 and reduces the burden on human employees.</a:t>
            </a:r>
            <a:endParaRPr lang="en-US" sz="1300" dirty="0"/>
          </a:p>
        </p:txBody>
      </p:sp>
      <p:sp>
        <p:nvSpPr>
          <p:cNvPr id="6" name="Text 3"/>
          <p:cNvSpPr/>
          <p:nvPr/>
        </p:nvSpPr>
        <p:spPr>
          <a:xfrm>
            <a:off x="852011" y="2964061"/>
            <a:ext cx="7707273" cy="801529"/>
          </a:xfrm>
          <a:prstGeom prst="rect">
            <a:avLst/>
          </a:prstGeom>
          <a:noFill/>
          <a:ln/>
        </p:spPr>
        <p:txBody>
          <a:bodyPr wrap="square" lIns="0" tIns="0" rIns="0" bIns="0" rtlCol="0" anchor="t"/>
          <a:lstStyle/>
          <a:p>
            <a:pPr marL="342900" indent="-342900" algn="l">
              <a:lnSpc>
                <a:spcPts val="2100"/>
              </a:lnSpc>
              <a:buSzPct val="100000"/>
              <a:buFont typeface="+mj-lt"/>
              <a:buAutoNum type="arabicPeriod" startAt="2"/>
            </a:pPr>
            <a:r>
              <a:rPr lang="en-US" sz="1300" dirty="0">
                <a:solidFill>
                  <a:srgbClr val="3B3535"/>
                </a:solidFill>
                <a:latin typeface="Roboto" pitchFamily="34" charset="0"/>
                <a:ea typeface="Roboto" pitchFamily="34" charset="-122"/>
                <a:cs typeface="Roboto" pitchFamily="34" charset="-120"/>
              </a:rPr>
              <a:t>Sales and Marketing: Chatbots can direct potential customers by offering product recommendations and guiding them through the sales process. They can also be used to personalize users' shopping experiences.</a:t>
            </a:r>
            <a:endParaRPr lang="en-US" sz="1300" dirty="0"/>
          </a:p>
        </p:txBody>
      </p:sp>
      <p:sp>
        <p:nvSpPr>
          <p:cNvPr id="7" name="Text 4"/>
          <p:cNvSpPr/>
          <p:nvPr/>
        </p:nvSpPr>
        <p:spPr>
          <a:xfrm>
            <a:off x="852011" y="3824049"/>
            <a:ext cx="7707273" cy="801529"/>
          </a:xfrm>
          <a:prstGeom prst="rect">
            <a:avLst/>
          </a:prstGeom>
          <a:noFill/>
          <a:ln/>
        </p:spPr>
        <p:txBody>
          <a:bodyPr wrap="square" lIns="0" tIns="0" rIns="0" bIns="0" rtlCol="0" anchor="t"/>
          <a:lstStyle/>
          <a:p>
            <a:pPr marL="342900" indent="-342900" algn="l">
              <a:lnSpc>
                <a:spcPts val="2100"/>
              </a:lnSpc>
              <a:buSzPct val="100000"/>
              <a:buFont typeface="+mj-lt"/>
              <a:buAutoNum type="arabicPeriod" startAt="3"/>
            </a:pPr>
            <a:r>
              <a:rPr lang="en-US" sz="1300" dirty="0">
                <a:solidFill>
                  <a:srgbClr val="3B3535"/>
                </a:solidFill>
                <a:latin typeface="Roboto" pitchFamily="34" charset="0"/>
                <a:ea typeface="Roboto" pitchFamily="34" charset="-122"/>
                <a:cs typeface="Roboto" pitchFamily="34" charset="-120"/>
              </a:rPr>
              <a:t>Information and Education: Educational institutions or tutorial platforms can use chatbots to provide information, conduct exams, or answer students' questions about courses. Likewise, they can be used for informational purposes in other areas, such as the healthcare industry.</a:t>
            </a:r>
            <a:endParaRPr lang="en-US" sz="1300" dirty="0"/>
          </a:p>
        </p:txBody>
      </p:sp>
      <p:sp>
        <p:nvSpPr>
          <p:cNvPr id="8" name="Text 5"/>
          <p:cNvSpPr/>
          <p:nvPr/>
        </p:nvSpPr>
        <p:spPr>
          <a:xfrm>
            <a:off x="852011" y="4684038"/>
            <a:ext cx="7707273" cy="534352"/>
          </a:xfrm>
          <a:prstGeom prst="rect">
            <a:avLst/>
          </a:prstGeom>
          <a:noFill/>
          <a:ln/>
        </p:spPr>
        <p:txBody>
          <a:bodyPr wrap="square" lIns="0" tIns="0" rIns="0" bIns="0" rtlCol="0" anchor="t"/>
          <a:lstStyle/>
          <a:p>
            <a:pPr marL="342900" indent="-342900" algn="l">
              <a:lnSpc>
                <a:spcPts val="2100"/>
              </a:lnSpc>
              <a:buSzPct val="100000"/>
              <a:buFont typeface="+mj-lt"/>
              <a:buAutoNum type="arabicPeriod" startAt="4"/>
            </a:pPr>
            <a:r>
              <a:rPr lang="en-US" sz="1300" dirty="0">
                <a:solidFill>
                  <a:srgbClr val="3B3535"/>
                </a:solidFill>
                <a:latin typeface="Roboto" pitchFamily="34" charset="0"/>
                <a:ea typeface="Roboto" pitchFamily="34" charset="-122"/>
                <a:cs typeface="Roboto" pitchFamily="34" charset="-120"/>
              </a:rPr>
              <a:t>Reservations and Appointments: Chatbots can be used to make reservations at hotels, restaurants, or doctor's appointments. Users can select available times and make reservations by interacting with bots.</a:t>
            </a:r>
            <a:endParaRPr lang="en-US" sz="1300" dirty="0"/>
          </a:p>
        </p:txBody>
      </p:sp>
      <p:sp>
        <p:nvSpPr>
          <p:cNvPr id="9" name="Text 6"/>
          <p:cNvSpPr/>
          <p:nvPr/>
        </p:nvSpPr>
        <p:spPr>
          <a:xfrm>
            <a:off x="852011" y="5376564"/>
            <a:ext cx="7707273" cy="534352"/>
          </a:xfrm>
          <a:prstGeom prst="rect">
            <a:avLst/>
          </a:prstGeom>
          <a:noFill/>
          <a:ln/>
        </p:spPr>
        <p:txBody>
          <a:bodyPr wrap="square" lIns="0" tIns="0" rIns="0" bIns="0" rtlCol="0" anchor="t"/>
          <a:lstStyle/>
          <a:p>
            <a:pPr marL="342900" indent="-342900" algn="l">
              <a:lnSpc>
                <a:spcPts val="2100"/>
              </a:lnSpc>
              <a:buSzPct val="100000"/>
              <a:buFont typeface="+mj-lt"/>
              <a:buAutoNum type="arabicPeriod" startAt="5"/>
            </a:pPr>
            <a:r>
              <a:rPr lang="en-US" sz="1300" dirty="0">
                <a:solidFill>
                  <a:srgbClr val="3B3535"/>
                </a:solidFill>
                <a:latin typeface="Roboto" pitchFamily="34" charset="0"/>
                <a:ea typeface="Roboto" pitchFamily="34" charset="-122"/>
                <a:cs typeface="Roboto" pitchFamily="34" charset="-120"/>
              </a:rPr>
              <a:t>Content Recommendations: In the media and entertainment industry, chatbots recommend movies, music, books, etc. according to users' interests. can offer content suggestions.</a:t>
            </a:r>
            <a:endParaRPr lang="en-US" sz="1300" dirty="0"/>
          </a:p>
        </p:txBody>
      </p:sp>
      <p:sp>
        <p:nvSpPr>
          <p:cNvPr id="10" name="Text 7"/>
          <p:cNvSpPr/>
          <p:nvPr/>
        </p:nvSpPr>
        <p:spPr>
          <a:xfrm>
            <a:off x="852011" y="5972443"/>
            <a:ext cx="7707273" cy="534352"/>
          </a:xfrm>
          <a:prstGeom prst="rect">
            <a:avLst/>
          </a:prstGeom>
          <a:noFill/>
          <a:ln/>
        </p:spPr>
        <p:txBody>
          <a:bodyPr wrap="square" lIns="0" tIns="0" rIns="0" bIns="0" rtlCol="0" anchor="t"/>
          <a:lstStyle/>
          <a:p>
            <a:pPr marL="342900" indent="-342900" algn="l">
              <a:lnSpc>
                <a:spcPts val="2100"/>
              </a:lnSpc>
              <a:buSzPct val="100000"/>
              <a:buFont typeface="+mj-lt"/>
              <a:buAutoNum type="arabicPeriod" startAt="6"/>
            </a:pPr>
            <a:r>
              <a:rPr lang="en-US" sz="1300" dirty="0">
                <a:solidFill>
                  <a:srgbClr val="3B3535"/>
                </a:solidFill>
                <a:latin typeface="Roboto" pitchFamily="34" charset="0"/>
                <a:ea typeface="Roboto" pitchFamily="34" charset="-122"/>
                <a:cs typeface="Roboto" pitchFamily="34" charset="-120"/>
              </a:rPr>
              <a:t>Automating Workflow: In-house chatbots can speed up business processes by automating employees' routine tasks. For example, preparing reports, obtaining information or starting certain tasks.</a:t>
            </a:r>
            <a:endParaRPr lang="en-US" sz="1300" dirty="0"/>
          </a:p>
        </p:txBody>
      </p:sp>
      <p:sp>
        <p:nvSpPr>
          <p:cNvPr id="11" name="Text 8"/>
          <p:cNvSpPr/>
          <p:nvPr/>
        </p:nvSpPr>
        <p:spPr>
          <a:xfrm>
            <a:off x="852011" y="6668037"/>
            <a:ext cx="7707273" cy="534352"/>
          </a:xfrm>
          <a:prstGeom prst="rect">
            <a:avLst/>
          </a:prstGeom>
          <a:noFill/>
          <a:ln/>
        </p:spPr>
        <p:txBody>
          <a:bodyPr wrap="square" lIns="0" tIns="0" rIns="0" bIns="0" rtlCol="0" anchor="t"/>
          <a:lstStyle/>
          <a:p>
            <a:pPr marL="342900" indent="-342900" algn="l">
              <a:lnSpc>
                <a:spcPts val="2100"/>
              </a:lnSpc>
              <a:buSzPct val="100000"/>
              <a:buFont typeface="+mj-lt"/>
              <a:buAutoNum type="arabicPeriod" startAt="7"/>
            </a:pPr>
            <a:r>
              <a:rPr lang="en-US" sz="1300" dirty="0">
                <a:solidFill>
                  <a:srgbClr val="3B3535"/>
                </a:solidFill>
                <a:latin typeface="Roboto" pitchFamily="34" charset="0"/>
                <a:ea typeface="Roboto" pitchFamily="34" charset="-122"/>
                <a:cs typeface="Roboto" pitchFamily="34" charset="-120"/>
              </a:rPr>
              <a:t>Personal Assistant: Chatbots used as personal assistants can manage daily tasks, set reminders, organize a calendar, and help users plan their days.</a:t>
            </a:r>
            <a:endParaRPr lang="en-US" sz="1300" dirty="0"/>
          </a:p>
        </p:txBody>
      </p:sp>
      <p:sp>
        <p:nvSpPr>
          <p:cNvPr id="12" name="Text 9"/>
          <p:cNvSpPr/>
          <p:nvPr/>
        </p:nvSpPr>
        <p:spPr>
          <a:xfrm>
            <a:off x="852011" y="7322463"/>
            <a:ext cx="7707273" cy="534352"/>
          </a:xfrm>
          <a:prstGeom prst="rect">
            <a:avLst/>
          </a:prstGeom>
          <a:noFill/>
          <a:ln/>
        </p:spPr>
        <p:txBody>
          <a:bodyPr wrap="square" lIns="0" tIns="0" rIns="0" bIns="0" rtlCol="0" anchor="t"/>
          <a:lstStyle/>
          <a:p>
            <a:pPr marL="342900" indent="-342900" algn="l">
              <a:lnSpc>
                <a:spcPts val="2100"/>
              </a:lnSpc>
              <a:buSzPct val="100000"/>
              <a:buFont typeface="+mj-lt"/>
              <a:buAutoNum type="arabicPeriod" startAt="8"/>
            </a:pPr>
            <a:r>
              <a:rPr lang="en-US" sz="1300" dirty="0">
                <a:solidFill>
                  <a:srgbClr val="3B3535"/>
                </a:solidFill>
                <a:latin typeface="Roboto" pitchFamily="34" charset="0"/>
                <a:ea typeface="Roboto" pitchFamily="34" charset="-122"/>
                <a:cs typeface="Roboto" pitchFamily="34" charset="-120"/>
              </a:rPr>
              <a:t>Data Collection and Analysis: Chatbots can collect data by interacting with users and help businesses improve their strategies by analyzing this data.</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968693" y="4026932"/>
            <a:ext cx="5814298" cy="726043"/>
          </a:xfrm>
          <a:prstGeom prst="rect">
            <a:avLst/>
          </a:prstGeom>
          <a:noFill/>
          <a:ln/>
        </p:spPr>
        <p:txBody>
          <a:bodyPr wrap="none" lIns="0" tIns="0" rIns="0" bIns="0" rtlCol="0" anchor="t"/>
          <a:lstStyle/>
          <a:p>
            <a:pPr marL="0" indent="0">
              <a:lnSpc>
                <a:spcPts val="5700"/>
              </a:lnSpc>
              <a:buNone/>
            </a:pPr>
            <a:r>
              <a:rPr lang="en-US" sz="4550" dirty="0">
                <a:solidFill>
                  <a:srgbClr val="1F1E1E"/>
                </a:solidFill>
                <a:latin typeface="Red Hat Text" pitchFamily="34" charset="0"/>
                <a:ea typeface="Red Hat Text" pitchFamily="34" charset="-122"/>
                <a:cs typeface="Red Hat Text" pitchFamily="34" charset="-120"/>
              </a:rPr>
              <a:t>Results and Evaluation</a:t>
            </a:r>
            <a:endParaRPr lang="en-US" sz="4550" dirty="0"/>
          </a:p>
        </p:txBody>
      </p:sp>
      <p:pic>
        <p:nvPicPr>
          <p:cNvPr id="4" name="Image 1" descr="preencoded.png"/>
          <p:cNvPicPr>
            <a:picLocks noChangeAspect="1"/>
          </p:cNvPicPr>
          <p:nvPr/>
        </p:nvPicPr>
        <p:blipFill>
          <a:blip r:embed="rId4"/>
          <a:stretch>
            <a:fillRect/>
          </a:stretch>
        </p:blipFill>
        <p:spPr>
          <a:xfrm>
            <a:off x="968693" y="5123259"/>
            <a:ext cx="617220" cy="617220"/>
          </a:xfrm>
          <a:prstGeom prst="rect">
            <a:avLst/>
          </a:prstGeom>
        </p:spPr>
      </p:pic>
      <p:sp>
        <p:nvSpPr>
          <p:cNvPr id="5" name="Text 1"/>
          <p:cNvSpPr/>
          <p:nvPr/>
        </p:nvSpPr>
        <p:spPr>
          <a:xfrm>
            <a:off x="968693" y="5987296"/>
            <a:ext cx="3940969" cy="363141"/>
          </a:xfrm>
          <a:prstGeom prst="rect">
            <a:avLst/>
          </a:prstGeom>
          <a:noFill/>
          <a:ln/>
        </p:spPr>
        <p:txBody>
          <a:bodyPr wrap="none" lIns="0" tIns="0" rIns="0" bIns="0" rtlCol="0" anchor="t"/>
          <a:lstStyle/>
          <a:p>
            <a:pPr marL="0" indent="0" algn="l">
              <a:lnSpc>
                <a:spcPts val="2850"/>
              </a:lnSpc>
              <a:buNone/>
            </a:pPr>
            <a:r>
              <a:rPr lang="en-US" sz="2250" dirty="0">
                <a:solidFill>
                  <a:srgbClr val="3B3535"/>
                </a:solidFill>
                <a:latin typeface="Red Hat Text" pitchFamily="34" charset="0"/>
                <a:ea typeface="Red Hat Text" pitchFamily="34" charset="-122"/>
                <a:cs typeface="Red Hat Text" pitchFamily="34" charset="-120"/>
              </a:rPr>
              <a:t>State-of-the-Art Performance</a:t>
            </a:r>
            <a:endParaRPr lang="en-US" sz="2250" dirty="0"/>
          </a:p>
        </p:txBody>
      </p:sp>
      <p:sp>
        <p:nvSpPr>
          <p:cNvPr id="6" name="Text 2"/>
          <p:cNvSpPr/>
          <p:nvPr/>
        </p:nvSpPr>
        <p:spPr>
          <a:xfrm>
            <a:off x="968693" y="6498550"/>
            <a:ext cx="3984069" cy="790099"/>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Roboto" pitchFamily="34" charset="0"/>
                <a:ea typeface="Roboto" pitchFamily="34" charset="-122"/>
                <a:cs typeface="Roboto" pitchFamily="34" charset="-120"/>
              </a:rPr>
              <a:t>BERT outperforms previous models on various NLP benchmarks.</a:t>
            </a:r>
            <a:endParaRPr lang="en-US" sz="1900" dirty="0"/>
          </a:p>
        </p:txBody>
      </p:sp>
      <p:pic>
        <p:nvPicPr>
          <p:cNvPr id="7" name="Image 2" descr="preencoded.png"/>
          <p:cNvPicPr>
            <a:picLocks noChangeAspect="1"/>
          </p:cNvPicPr>
          <p:nvPr/>
        </p:nvPicPr>
        <p:blipFill>
          <a:blip r:embed="rId5"/>
          <a:stretch>
            <a:fillRect/>
          </a:stretch>
        </p:blipFill>
        <p:spPr>
          <a:xfrm>
            <a:off x="5323046" y="5123259"/>
            <a:ext cx="617220" cy="617220"/>
          </a:xfrm>
          <a:prstGeom prst="rect">
            <a:avLst/>
          </a:prstGeom>
        </p:spPr>
      </p:pic>
      <p:sp>
        <p:nvSpPr>
          <p:cNvPr id="8" name="Text 3"/>
          <p:cNvSpPr/>
          <p:nvPr/>
        </p:nvSpPr>
        <p:spPr>
          <a:xfrm>
            <a:off x="5323046" y="5987296"/>
            <a:ext cx="2904530" cy="363141"/>
          </a:xfrm>
          <a:prstGeom prst="rect">
            <a:avLst/>
          </a:prstGeom>
          <a:noFill/>
          <a:ln/>
        </p:spPr>
        <p:txBody>
          <a:bodyPr wrap="none" lIns="0" tIns="0" rIns="0" bIns="0" rtlCol="0" anchor="t"/>
          <a:lstStyle/>
          <a:p>
            <a:pPr marL="0" indent="0" algn="l">
              <a:lnSpc>
                <a:spcPts val="2850"/>
              </a:lnSpc>
              <a:buNone/>
            </a:pPr>
            <a:r>
              <a:rPr lang="en-US" sz="2250" dirty="0">
                <a:solidFill>
                  <a:srgbClr val="3B3535"/>
                </a:solidFill>
                <a:latin typeface="Red Hat Text" pitchFamily="34" charset="0"/>
                <a:ea typeface="Red Hat Text" pitchFamily="34" charset="-122"/>
                <a:cs typeface="Red Hat Text" pitchFamily="34" charset="-120"/>
              </a:rPr>
              <a:t>Improved Accuracy</a:t>
            </a:r>
            <a:endParaRPr lang="en-US" sz="2250" dirty="0"/>
          </a:p>
        </p:txBody>
      </p:sp>
      <p:sp>
        <p:nvSpPr>
          <p:cNvPr id="9" name="Text 4"/>
          <p:cNvSpPr/>
          <p:nvPr/>
        </p:nvSpPr>
        <p:spPr>
          <a:xfrm>
            <a:off x="5323046" y="6498550"/>
            <a:ext cx="3984069" cy="790099"/>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Roboto" pitchFamily="34" charset="0"/>
                <a:ea typeface="Roboto" pitchFamily="34" charset="-122"/>
                <a:cs typeface="Roboto" pitchFamily="34" charset="-120"/>
              </a:rPr>
              <a:t>Significant improvements in GLUE, MultiNLI, and SQuAD tasks.</a:t>
            </a:r>
            <a:endParaRPr lang="en-US" sz="1900" dirty="0"/>
          </a:p>
        </p:txBody>
      </p:sp>
      <p:pic>
        <p:nvPicPr>
          <p:cNvPr id="10" name="Image 3" descr="preencoded.png"/>
          <p:cNvPicPr>
            <a:picLocks noChangeAspect="1"/>
          </p:cNvPicPr>
          <p:nvPr/>
        </p:nvPicPr>
        <p:blipFill>
          <a:blip r:embed="rId6"/>
          <a:stretch>
            <a:fillRect/>
          </a:stretch>
        </p:blipFill>
        <p:spPr>
          <a:xfrm>
            <a:off x="9677400" y="5123259"/>
            <a:ext cx="617220" cy="617220"/>
          </a:xfrm>
          <a:prstGeom prst="rect">
            <a:avLst/>
          </a:prstGeom>
        </p:spPr>
      </p:pic>
      <p:sp>
        <p:nvSpPr>
          <p:cNvPr id="11" name="Text 5"/>
          <p:cNvSpPr/>
          <p:nvPr/>
        </p:nvSpPr>
        <p:spPr>
          <a:xfrm>
            <a:off x="9677400" y="5987296"/>
            <a:ext cx="2904530" cy="363141"/>
          </a:xfrm>
          <a:prstGeom prst="rect">
            <a:avLst/>
          </a:prstGeom>
          <a:noFill/>
          <a:ln/>
        </p:spPr>
        <p:txBody>
          <a:bodyPr wrap="none" lIns="0" tIns="0" rIns="0" bIns="0" rtlCol="0" anchor="t"/>
          <a:lstStyle/>
          <a:p>
            <a:pPr marL="0" indent="0" algn="l">
              <a:lnSpc>
                <a:spcPts val="2850"/>
              </a:lnSpc>
              <a:buNone/>
            </a:pPr>
            <a:r>
              <a:rPr lang="en-US" sz="2250" dirty="0">
                <a:solidFill>
                  <a:srgbClr val="3B3535"/>
                </a:solidFill>
                <a:latin typeface="Red Hat Text" pitchFamily="34" charset="0"/>
                <a:ea typeface="Red Hat Text" pitchFamily="34" charset="-122"/>
                <a:cs typeface="Red Hat Text" pitchFamily="34" charset="-120"/>
              </a:rPr>
              <a:t>Versatile Applications</a:t>
            </a:r>
            <a:endParaRPr lang="en-US" sz="2250" dirty="0"/>
          </a:p>
        </p:txBody>
      </p:sp>
      <p:sp>
        <p:nvSpPr>
          <p:cNvPr id="12" name="Text 6"/>
          <p:cNvSpPr/>
          <p:nvPr/>
        </p:nvSpPr>
        <p:spPr>
          <a:xfrm>
            <a:off x="9677400" y="6498550"/>
            <a:ext cx="3984188" cy="790099"/>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Roboto" pitchFamily="34" charset="0"/>
                <a:ea typeface="Roboto" pitchFamily="34" charset="-122"/>
                <a:cs typeface="Roboto" pitchFamily="34" charset="-120"/>
              </a:rPr>
              <a:t>Effective for both sentence-level and token-level tasks.</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968693" y="3751778"/>
            <a:ext cx="8711327" cy="726043"/>
          </a:xfrm>
          <a:prstGeom prst="rect">
            <a:avLst/>
          </a:prstGeom>
          <a:noFill/>
          <a:ln/>
        </p:spPr>
        <p:txBody>
          <a:bodyPr wrap="none" lIns="0" tIns="0" rIns="0" bIns="0" rtlCol="0" anchor="t"/>
          <a:lstStyle/>
          <a:p>
            <a:pPr marL="0" indent="0">
              <a:lnSpc>
                <a:spcPts val="5700"/>
              </a:lnSpc>
              <a:buNone/>
            </a:pPr>
            <a:r>
              <a:rPr lang="en-US" sz="4550" dirty="0">
                <a:solidFill>
                  <a:srgbClr val="1F1E1E"/>
                </a:solidFill>
                <a:latin typeface="Red Hat Text" pitchFamily="34" charset="0"/>
                <a:ea typeface="Red Hat Text" pitchFamily="34" charset="-122"/>
                <a:cs typeface="Red Hat Text" pitchFamily="34" charset="-120"/>
              </a:rPr>
              <a:t>THANK YOU FOR LISTENING US</a:t>
            </a:r>
            <a:endParaRPr lang="en-US" sz="4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178004"/>
            <a:ext cx="5809059" cy="726043"/>
          </a:xfrm>
          <a:prstGeom prst="rect">
            <a:avLst/>
          </a:prstGeom>
          <a:noFill/>
          <a:ln/>
        </p:spPr>
        <p:txBody>
          <a:bodyPr wrap="none" lIns="0" tIns="0" rIns="0" bIns="0" rtlCol="0" anchor="t"/>
          <a:lstStyle/>
          <a:p>
            <a:pPr marL="0" indent="0">
              <a:lnSpc>
                <a:spcPts val="5700"/>
              </a:lnSpc>
              <a:buNone/>
            </a:pPr>
            <a:r>
              <a:rPr lang="en-US" sz="4550" dirty="0">
                <a:solidFill>
                  <a:srgbClr val="1F1E1E"/>
                </a:solidFill>
                <a:latin typeface="Red Hat Text" pitchFamily="34" charset="0"/>
                <a:ea typeface="Red Hat Text" pitchFamily="34" charset="-122"/>
                <a:cs typeface="Red Hat Text" pitchFamily="34" charset="-120"/>
              </a:rPr>
              <a:t>Introduction</a:t>
            </a:r>
            <a:endParaRPr lang="en-US" sz="4550" dirty="0"/>
          </a:p>
        </p:txBody>
      </p:sp>
      <p:sp>
        <p:nvSpPr>
          <p:cNvPr id="4" name="Text 1"/>
          <p:cNvSpPr/>
          <p:nvPr/>
        </p:nvSpPr>
        <p:spPr>
          <a:xfrm>
            <a:off x="1258967" y="2274332"/>
            <a:ext cx="7020997"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3B3535"/>
                </a:solidFill>
                <a:latin typeface="Roboto" pitchFamily="34" charset="0"/>
                <a:ea typeface="Roboto" pitchFamily="34" charset="-122"/>
                <a:cs typeface="Roboto" pitchFamily="34" charset="-120"/>
              </a:rPr>
              <a:t>Project Purpose:</a:t>
            </a:r>
            <a:r>
              <a:rPr lang="en-US" sz="1900" dirty="0">
                <a:solidFill>
                  <a:srgbClr val="3B3535"/>
                </a:solidFill>
                <a:latin typeface="Roboto" pitchFamily="34" charset="0"/>
                <a:ea typeface="Roboto" pitchFamily="34" charset="-122"/>
                <a:cs typeface="Roboto" pitchFamily="34" charset="-120"/>
              </a:rPr>
              <a:t> Briefly describe the main goal of the project.</a:t>
            </a:r>
            <a:endParaRPr lang="en-US" sz="1900" dirty="0"/>
          </a:p>
        </p:txBody>
      </p:sp>
      <p:sp>
        <p:nvSpPr>
          <p:cNvPr id="5" name="Text 2"/>
          <p:cNvSpPr/>
          <p:nvPr/>
        </p:nvSpPr>
        <p:spPr>
          <a:xfrm>
            <a:off x="1258967" y="2755702"/>
            <a:ext cx="702099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B3535"/>
                </a:solidFill>
                <a:latin typeface="Roboto" pitchFamily="34" charset="0"/>
                <a:ea typeface="Roboto" pitchFamily="34" charset="-122"/>
                <a:cs typeface="Roboto" pitchFamily="34" charset="-120"/>
              </a:rPr>
              <a:t>PDF Content:</a:t>
            </a:r>
            <a:r>
              <a:rPr lang="en-US" sz="1900" dirty="0">
                <a:solidFill>
                  <a:srgbClr val="3B3535"/>
                </a:solidFill>
                <a:latin typeface="Roboto" pitchFamily="34" charset="0"/>
                <a:ea typeface="Roboto" pitchFamily="34" charset="-122"/>
                <a:cs typeface="Roboto" pitchFamily="34" charset="-120"/>
              </a:rPr>
              <a:t> Specify the content of the PDF file used for training the model, including the topic and type of documents.</a:t>
            </a:r>
            <a:endParaRPr lang="en-US" sz="1900" dirty="0"/>
          </a:p>
        </p:txBody>
      </p:sp>
      <p:sp>
        <p:nvSpPr>
          <p:cNvPr id="6" name="Text 3"/>
          <p:cNvSpPr/>
          <p:nvPr/>
        </p:nvSpPr>
        <p:spPr>
          <a:xfrm>
            <a:off x="1258967" y="3781241"/>
            <a:ext cx="702099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B3535"/>
                </a:solidFill>
                <a:latin typeface="Roboto" pitchFamily="34" charset="0"/>
                <a:ea typeface="Roboto" pitchFamily="34" charset="-122"/>
                <a:cs typeface="Roboto" pitchFamily="34" charset="-120"/>
              </a:rPr>
              <a:t>Tools &amp; Technologies:</a:t>
            </a:r>
            <a:r>
              <a:rPr lang="en-US" sz="1900" dirty="0">
                <a:solidFill>
                  <a:srgbClr val="3B3535"/>
                </a:solidFill>
                <a:latin typeface="Roboto" pitchFamily="34" charset="0"/>
                <a:ea typeface="Roboto" pitchFamily="34" charset="-122"/>
                <a:cs typeface="Roboto" pitchFamily="34" charset="-120"/>
              </a:rPr>
              <a:t> List the key tools and technologies used in the project, highlighting their relevance to the task.</a:t>
            </a:r>
            <a:endParaRPr lang="en-US" sz="1900" dirty="0"/>
          </a:p>
        </p:txBody>
      </p:sp>
      <p:sp>
        <p:nvSpPr>
          <p:cNvPr id="7" name="Text 4"/>
          <p:cNvSpPr/>
          <p:nvPr/>
        </p:nvSpPr>
        <p:spPr>
          <a:xfrm>
            <a:off x="1258967" y="4739636"/>
            <a:ext cx="702099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B3535"/>
                </a:solidFill>
                <a:latin typeface="Roboto" pitchFamily="34" charset="0"/>
                <a:ea typeface="Roboto" pitchFamily="34" charset="-122"/>
                <a:cs typeface="Roboto" pitchFamily="34" charset="-120"/>
              </a:rPr>
              <a:t>Questions &amp; Answers:</a:t>
            </a:r>
            <a:r>
              <a:rPr lang="en-US" sz="1900" dirty="0">
                <a:solidFill>
                  <a:srgbClr val="3B3535"/>
                </a:solidFill>
                <a:latin typeface="Roboto" pitchFamily="34" charset="0"/>
                <a:ea typeface="Roboto" pitchFamily="34" charset="-122"/>
                <a:cs typeface="Roboto" pitchFamily="34" charset="-120"/>
              </a:rPr>
              <a:t> Outline the types of questions and answers that the chatbot is designed to handle.</a:t>
            </a:r>
            <a:endParaRPr lang="en-US" sz="1900" dirty="0"/>
          </a:p>
        </p:txBody>
      </p:sp>
      <p:sp>
        <p:nvSpPr>
          <p:cNvPr id="8" name="Text 5"/>
          <p:cNvSpPr/>
          <p:nvPr/>
        </p:nvSpPr>
        <p:spPr>
          <a:xfrm>
            <a:off x="1258966" y="5601544"/>
            <a:ext cx="702099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B3535"/>
                </a:solidFill>
                <a:latin typeface="Roboto" pitchFamily="34" charset="0"/>
                <a:ea typeface="Roboto" pitchFamily="34" charset="-122"/>
                <a:cs typeface="Roboto" pitchFamily="34" charset="-120"/>
              </a:rPr>
              <a:t>Summarization Process:</a:t>
            </a:r>
            <a:r>
              <a:rPr lang="en-US" sz="1900" dirty="0">
                <a:solidFill>
                  <a:srgbClr val="3B3535"/>
                </a:solidFill>
                <a:latin typeface="Roboto" pitchFamily="34" charset="0"/>
                <a:ea typeface="Roboto" pitchFamily="34" charset="-122"/>
                <a:cs typeface="Roboto" pitchFamily="34" charset="-120"/>
              </a:rPr>
              <a:t> Briefly explain the summarization process employed in the project.</a:t>
            </a:r>
            <a:endParaRPr lang="en-US" sz="1900" dirty="0"/>
          </a:p>
        </p:txBody>
      </p:sp>
      <p:sp>
        <p:nvSpPr>
          <p:cNvPr id="9" name="Text 6"/>
          <p:cNvSpPr/>
          <p:nvPr/>
        </p:nvSpPr>
        <p:spPr>
          <a:xfrm>
            <a:off x="1202260" y="6656427"/>
            <a:ext cx="702099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B3535"/>
                </a:solidFill>
                <a:latin typeface="Roboto" pitchFamily="34" charset="0"/>
                <a:ea typeface="Roboto" pitchFamily="34" charset="-122"/>
                <a:cs typeface="Roboto" pitchFamily="34" charset="-120"/>
              </a:rPr>
              <a:t>Results &amp; Evaluation:</a:t>
            </a:r>
            <a:r>
              <a:rPr lang="en-US" sz="1900" dirty="0">
                <a:solidFill>
                  <a:srgbClr val="3B3535"/>
                </a:solidFill>
                <a:latin typeface="Roboto" pitchFamily="34" charset="0"/>
                <a:ea typeface="Roboto" pitchFamily="34" charset="-122"/>
                <a:cs typeface="Roboto" pitchFamily="34" charset="-120"/>
              </a:rPr>
              <a:t> Summarize the key results achieved and the evaluation methods used.</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968693" y="4714637"/>
            <a:ext cx="5842159" cy="726043"/>
          </a:xfrm>
          <a:prstGeom prst="rect">
            <a:avLst/>
          </a:prstGeom>
          <a:noFill/>
          <a:ln/>
        </p:spPr>
        <p:txBody>
          <a:bodyPr wrap="none" lIns="0" tIns="0" rIns="0" bIns="0" rtlCol="0" anchor="t"/>
          <a:lstStyle/>
          <a:p>
            <a:pPr marL="0" indent="0">
              <a:lnSpc>
                <a:spcPts val="5700"/>
              </a:lnSpc>
              <a:buNone/>
            </a:pPr>
            <a:r>
              <a:rPr lang="en-US" sz="4550" dirty="0">
                <a:solidFill>
                  <a:srgbClr val="1F1E1E"/>
                </a:solidFill>
                <a:latin typeface="Red Hat Text" pitchFamily="34" charset="0"/>
                <a:ea typeface="Red Hat Text" pitchFamily="34" charset="-122"/>
                <a:cs typeface="Red Hat Text" pitchFamily="34" charset="-120"/>
              </a:rPr>
              <a:t>Purpose of the Project</a:t>
            </a:r>
            <a:endParaRPr lang="en-US" sz="4550" dirty="0"/>
          </a:p>
        </p:txBody>
      </p:sp>
      <p:sp>
        <p:nvSpPr>
          <p:cNvPr id="4" name="Text 1"/>
          <p:cNvSpPr/>
          <p:nvPr/>
        </p:nvSpPr>
        <p:spPr>
          <a:xfrm>
            <a:off x="968693" y="5810964"/>
            <a:ext cx="12692896" cy="790099"/>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Roboto" pitchFamily="34" charset="0"/>
                <a:ea typeface="Roboto" pitchFamily="34" charset="-122"/>
                <a:cs typeface="Roboto" pitchFamily="34" charset="-120"/>
              </a:rPr>
              <a:t>Embark on a journey exploring the realm of Large Language Models, utilizing cutting-edge tools like RAG Chatbot and GPT-4o-Mini (or GEMINI) to delve into PDF analysis. Uncover insights, tackle queries, and craft concise summaries.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3876" y="774978"/>
            <a:ext cx="7216854" cy="636627"/>
          </a:xfrm>
          <a:prstGeom prst="rect">
            <a:avLst/>
          </a:prstGeom>
          <a:noFill/>
          <a:ln/>
        </p:spPr>
        <p:txBody>
          <a:bodyPr wrap="none" lIns="0" tIns="0" rIns="0" bIns="0" rtlCol="0" anchor="t"/>
          <a:lstStyle/>
          <a:p>
            <a:pPr marL="0" indent="0">
              <a:lnSpc>
                <a:spcPts val="5000"/>
              </a:lnSpc>
              <a:buNone/>
            </a:pPr>
            <a:r>
              <a:rPr lang="en-US" sz="4000" dirty="0">
                <a:solidFill>
                  <a:srgbClr val="1F1E1E"/>
                </a:solidFill>
                <a:latin typeface="Red Hat Text" pitchFamily="34" charset="0"/>
                <a:ea typeface="Red Hat Text" pitchFamily="34" charset="-122"/>
                <a:cs typeface="Red Hat Text" pitchFamily="34" charset="-120"/>
              </a:rPr>
              <a:t>Content of the Trained PDF File</a:t>
            </a:r>
            <a:endParaRPr lang="en-US" sz="4000" dirty="0"/>
          </a:p>
        </p:txBody>
      </p:sp>
      <p:sp>
        <p:nvSpPr>
          <p:cNvPr id="4" name="Text 1"/>
          <p:cNvSpPr/>
          <p:nvPr/>
        </p:nvSpPr>
        <p:spPr>
          <a:xfrm>
            <a:off x="6243876" y="1736169"/>
            <a:ext cx="7629049" cy="692467"/>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Roboto" pitchFamily="34" charset="0"/>
                <a:ea typeface="Roboto" pitchFamily="34" charset="-122"/>
                <a:cs typeface="Roboto" pitchFamily="34" charset="-120"/>
              </a:rPr>
              <a:t>(BERT: Pre-training of Deep Bidirectional Transformers for Language Understanding)</a:t>
            </a:r>
            <a:endParaRPr lang="en-US" sz="1700" dirty="0"/>
          </a:p>
        </p:txBody>
      </p:sp>
      <p:sp>
        <p:nvSpPr>
          <p:cNvPr id="5" name="Text 2"/>
          <p:cNvSpPr/>
          <p:nvPr/>
        </p:nvSpPr>
        <p:spPr>
          <a:xfrm>
            <a:off x="6243876" y="2672120"/>
            <a:ext cx="7629049" cy="346234"/>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Roboto" pitchFamily="34" charset="0"/>
                <a:ea typeface="Roboto" pitchFamily="34" charset="-122"/>
                <a:cs typeface="Roboto" pitchFamily="34" charset="-120"/>
              </a:rPr>
              <a:t>Authors:</a:t>
            </a:r>
            <a:endParaRPr lang="en-US" sz="1700" dirty="0"/>
          </a:p>
        </p:txBody>
      </p:sp>
      <p:sp>
        <p:nvSpPr>
          <p:cNvPr id="6" name="Text 3"/>
          <p:cNvSpPr/>
          <p:nvPr/>
        </p:nvSpPr>
        <p:spPr>
          <a:xfrm>
            <a:off x="6243876" y="3261836"/>
            <a:ext cx="7629049" cy="346234"/>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Roboto" pitchFamily="34" charset="0"/>
                <a:ea typeface="Roboto" pitchFamily="34" charset="-122"/>
                <a:cs typeface="Roboto" pitchFamily="34" charset="-120"/>
              </a:rPr>
              <a:t>Conference: NAACL-HLT 2019</a:t>
            </a:r>
            <a:endParaRPr lang="en-US" sz="1700" dirty="0"/>
          </a:p>
        </p:txBody>
      </p:sp>
      <p:sp>
        <p:nvSpPr>
          <p:cNvPr id="7" name="Text 4"/>
          <p:cNvSpPr/>
          <p:nvPr/>
        </p:nvSpPr>
        <p:spPr>
          <a:xfrm>
            <a:off x="6243876" y="3851553"/>
            <a:ext cx="7629049" cy="346234"/>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Roboto" pitchFamily="34" charset="0"/>
                <a:ea typeface="Roboto" pitchFamily="34" charset="-122"/>
                <a:cs typeface="Roboto" pitchFamily="34" charset="-120"/>
              </a:rPr>
              <a:t>Date: June 2 - June 7, 2019</a:t>
            </a:r>
            <a:endParaRPr lang="en-US" sz="1700" dirty="0"/>
          </a:p>
        </p:txBody>
      </p:sp>
      <p:sp>
        <p:nvSpPr>
          <p:cNvPr id="8" name="Text 5"/>
          <p:cNvSpPr/>
          <p:nvPr/>
        </p:nvSpPr>
        <p:spPr>
          <a:xfrm>
            <a:off x="6243876" y="4441269"/>
            <a:ext cx="7629049" cy="2077403"/>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Roboto" pitchFamily="34" charset="0"/>
                <a:ea typeface="Roboto" pitchFamily="34" charset="-122"/>
                <a:cs typeface="Roboto" pitchFamily="34" charset="-120"/>
              </a:rPr>
              <a:t>This research paper introduces a new language representation model called BERT (Bidirectional Encoder Representations from Transformers). The paper details two primary pre-training tasks used by BERT: the Masked Language Model (MLM) and Next Sentence Prediction (NSP). These tasks allow BERT to achieve state-of-the-art performance across a wide range of natural language processing (NLP) tasks.</a:t>
            </a:r>
            <a:endParaRPr lang="en-US" sz="1700" dirty="0"/>
          </a:p>
        </p:txBody>
      </p:sp>
      <p:sp>
        <p:nvSpPr>
          <p:cNvPr id="9" name="Text 6"/>
          <p:cNvSpPr/>
          <p:nvPr/>
        </p:nvSpPr>
        <p:spPr>
          <a:xfrm>
            <a:off x="6243876" y="6762155"/>
            <a:ext cx="7629049" cy="692467"/>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Roboto" pitchFamily="34" charset="0"/>
                <a:ea typeface="Roboto" pitchFamily="34" charset="-122"/>
                <a:cs typeface="Roboto" pitchFamily="34" charset="-120"/>
              </a:rPr>
              <a:t>This PDF document about BERT is 16 pages long. It details the BERT model, its principles, and its performance across various NLP tasks.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1640" y="584716"/>
            <a:ext cx="4986338" cy="623292"/>
          </a:xfrm>
          <a:prstGeom prst="rect">
            <a:avLst/>
          </a:prstGeom>
          <a:noFill/>
          <a:ln/>
        </p:spPr>
        <p:txBody>
          <a:bodyPr wrap="none" lIns="0" tIns="0" rIns="0" bIns="0" rtlCol="0" anchor="t"/>
          <a:lstStyle/>
          <a:p>
            <a:pPr marL="0" indent="0">
              <a:lnSpc>
                <a:spcPts val="4900"/>
              </a:lnSpc>
              <a:buNone/>
            </a:pPr>
            <a:r>
              <a:rPr lang="en-US" sz="3900" dirty="0">
                <a:solidFill>
                  <a:srgbClr val="1F1E1E"/>
                </a:solidFill>
                <a:latin typeface="Red Hat Text" pitchFamily="34" charset="0"/>
                <a:ea typeface="Red Hat Text" pitchFamily="34" charset="-122"/>
                <a:cs typeface="Red Hat Text" pitchFamily="34" charset="-120"/>
              </a:rPr>
              <a:t>PDF Content: BERT</a:t>
            </a:r>
            <a:endParaRPr lang="en-US" sz="3900" dirty="0"/>
          </a:p>
        </p:txBody>
      </p:sp>
      <p:sp>
        <p:nvSpPr>
          <p:cNvPr id="4" name="Shape 1"/>
          <p:cNvSpPr/>
          <p:nvPr/>
        </p:nvSpPr>
        <p:spPr>
          <a:xfrm>
            <a:off x="1047988" y="1525786"/>
            <a:ext cx="22860" cy="6118979"/>
          </a:xfrm>
          <a:prstGeom prst="roundRect">
            <a:avLst>
              <a:gd name="adj" fmla="val 139058"/>
            </a:avLst>
          </a:prstGeom>
          <a:solidFill>
            <a:srgbClr val="D9CECE"/>
          </a:solidFill>
          <a:ln/>
        </p:spPr>
      </p:sp>
      <p:sp>
        <p:nvSpPr>
          <p:cNvPr id="5" name="Shape 2"/>
          <p:cNvSpPr/>
          <p:nvPr/>
        </p:nvSpPr>
        <p:spPr>
          <a:xfrm>
            <a:off x="1274921" y="1991082"/>
            <a:ext cx="741640" cy="22860"/>
          </a:xfrm>
          <a:prstGeom prst="roundRect">
            <a:avLst>
              <a:gd name="adj" fmla="val 139058"/>
            </a:avLst>
          </a:prstGeom>
          <a:solidFill>
            <a:srgbClr val="D9CECE"/>
          </a:solidFill>
          <a:ln/>
        </p:spPr>
      </p:sp>
      <p:sp>
        <p:nvSpPr>
          <p:cNvPr id="6" name="Shape 3"/>
          <p:cNvSpPr/>
          <p:nvPr/>
        </p:nvSpPr>
        <p:spPr>
          <a:xfrm>
            <a:off x="821055" y="1764149"/>
            <a:ext cx="476726" cy="476726"/>
          </a:xfrm>
          <a:prstGeom prst="roundRect">
            <a:avLst>
              <a:gd name="adj" fmla="val 6668"/>
            </a:avLst>
          </a:prstGeom>
          <a:solidFill>
            <a:srgbClr val="F3E8E8"/>
          </a:solidFill>
          <a:ln/>
        </p:spPr>
      </p:sp>
      <p:sp>
        <p:nvSpPr>
          <p:cNvPr id="7" name="Text 4"/>
          <p:cNvSpPr/>
          <p:nvPr/>
        </p:nvSpPr>
        <p:spPr>
          <a:xfrm>
            <a:off x="1013460" y="1852851"/>
            <a:ext cx="91916" cy="29920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8" name="Text 5"/>
          <p:cNvSpPr/>
          <p:nvPr/>
        </p:nvSpPr>
        <p:spPr>
          <a:xfrm>
            <a:off x="2224921" y="1737598"/>
            <a:ext cx="2493169" cy="311587"/>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Red Hat Text" pitchFamily="34" charset="0"/>
                <a:ea typeface="Red Hat Text" pitchFamily="34" charset="-122"/>
                <a:cs typeface="Red Hat Text" pitchFamily="34" charset="-120"/>
              </a:rPr>
              <a:t>Introduction</a:t>
            </a:r>
            <a:endParaRPr lang="en-US" sz="1950" dirty="0"/>
          </a:p>
        </p:txBody>
      </p:sp>
      <p:sp>
        <p:nvSpPr>
          <p:cNvPr id="9" name="Text 6"/>
          <p:cNvSpPr/>
          <p:nvPr/>
        </p:nvSpPr>
        <p:spPr>
          <a:xfrm>
            <a:off x="2224921" y="2176224"/>
            <a:ext cx="6177439" cy="678180"/>
          </a:xfrm>
          <a:prstGeom prst="rect">
            <a:avLst/>
          </a:prstGeom>
          <a:noFill/>
          <a:ln/>
        </p:spPr>
        <p:txBody>
          <a:bodyPr wrap="square" lIns="0" tIns="0" rIns="0" bIns="0" rtlCol="0" anchor="t"/>
          <a:lstStyle/>
          <a:p>
            <a:pPr marL="0" indent="0" algn="l">
              <a:lnSpc>
                <a:spcPts val="2650"/>
              </a:lnSpc>
              <a:buNone/>
            </a:pPr>
            <a:r>
              <a:rPr lang="en-US" sz="1650" dirty="0">
                <a:solidFill>
                  <a:srgbClr val="3B3535"/>
                </a:solidFill>
                <a:latin typeface="Roboto" pitchFamily="34" charset="0"/>
                <a:ea typeface="Roboto" pitchFamily="34" charset="-122"/>
                <a:cs typeface="Roboto" pitchFamily="34" charset="-120"/>
              </a:rPr>
              <a:t>BERT: Bidirectional Encoder Representations from Transformers, by Google AI Language.</a:t>
            </a:r>
            <a:endParaRPr lang="en-US" sz="1650" dirty="0"/>
          </a:p>
        </p:txBody>
      </p:sp>
      <p:sp>
        <p:nvSpPr>
          <p:cNvPr id="10" name="Shape 7"/>
          <p:cNvSpPr/>
          <p:nvPr/>
        </p:nvSpPr>
        <p:spPr>
          <a:xfrm>
            <a:off x="1274921" y="3743325"/>
            <a:ext cx="741640" cy="22860"/>
          </a:xfrm>
          <a:prstGeom prst="roundRect">
            <a:avLst>
              <a:gd name="adj" fmla="val 139058"/>
            </a:avLst>
          </a:prstGeom>
          <a:solidFill>
            <a:srgbClr val="D9CECE"/>
          </a:solidFill>
          <a:ln/>
        </p:spPr>
      </p:sp>
      <p:sp>
        <p:nvSpPr>
          <p:cNvPr id="11" name="Shape 8"/>
          <p:cNvSpPr/>
          <p:nvPr/>
        </p:nvSpPr>
        <p:spPr>
          <a:xfrm>
            <a:off x="821055" y="3516392"/>
            <a:ext cx="476726" cy="476726"/>
          </a:xfrm>
          <a:prstGeom prst="roundRect">
            <a:avLst>
              <a:gd name="adj" fmla="val 6668"/>
            </a:avLst>
          </a:prstGeom>
          <a:solidFill>
            <a:srgbClr val="F3E8E8"/>
          </a:solidFill>
          <a:ln/>
        </p:spPr>
      </p:sp>
      <p:sp>
        <p:nvSpPr>
          <p:cNvPr id="12" name="Text 9"/>
          <p:cNvSpPr/>
          <p:nvPr/>
        </p:nvSpPr>
        <p:spPr>
          <a:xfrm>
            <a:off x="977384" y="3605093"/>
            <a:ext cx="163949" cy="29920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3" name="Text 10"/>
          <p:cNvSpPr/>
          <p:nvPr/>
        </p:nvSpPr>
        <p:spPr>
          <a:xfrm>
            <a:off x="2224921" y="3489841"/>
            <a:ext cx="2493169" cy="311587"/>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Red Hat Text" pitchFamily="34" charset="0"/>
                <a:ea typeface="Red Hat Text" pitchFamily="34" charset="-122"/>
                <a:cs typeface="Red Hat Text" pitchFamily="34" charset="-120"/>
              </a:rPr>
              <a:t>Key Innovation</a:t>
            </a:r>
            <a:endParaRPr lang="en-US" sz="1950" dirty="0"/>
          </a:p>
        </p:txBody>
      </p:sp>
      <p:sp>
        <p:nvSpPr>
          <p:cNvPr id="14" name="Text 11"/>
          <p:cNvSpPr/>
          <p:nvPr/>
        </p:nvSpPr>
        <p:spPr>
          <a:xfrm>
            <a:off x="2224921" y="3928467"/>
            <a:ext cx="6177439" cy="339090"/>
          </a:xfrm>
          <a:prstGeom prst="rect">
            <a:avLst/>
          </a:prstGeom>
          <a:noFill/>
          <a:ln/>
        </p:spPr>
        <p:txBody>
          <a:bodyPr wrap="none" lIns="0" tIns="0" rIns="0" bIns="0" rtlCol="0" anchor="t"/>
          <a:lstStyle/>
          <a:p>
            <a:pPr marL="0" indent="0" algn="l">
              <a:lnSpc>
                <a:spcPts val="2650"/>
              </a:lnSpc>
              <a:buNone/>
            </a:pPr>
            <a:r>
              <a:rPr lang="en-US" sz="1650" dirty="0">
                <a:solidFill>
                  <a:srgbClr val="3B3535"/>
                </a:solidFill>
                <a:latin typeface="Roboto" pitchFamily="34" charset="0"/>
                <a:ea typeface="Roboto" pitchFamily="34" charset="-122"/>
                <a:cs typeface="Roboto" pitchFamily="34" charset="-120"/>
              </a:rPr>
              <a:t>Considers both left and right context of words simultaneously.</a:t>
            </a:r>
            <a:endParaRPr lang="en-US" sz="1650" dirty="0"/>
          </a:p>
        </p:txBody>
      </p:sp>
      <p:sp>
        <p:nvSpPr>
          <p:cNvPr id="15" name="Shape 12"/>
          <p:cNvSpPr/>
          <p:nvPr/>
        </p:nvSpPr>
        <p:spPr>
          <a:xfrm>
            <a:off x="1274921" y="5156478"/>
            <a:ext cx="741640" cy="22860"/>
          </a:xfrm>
          <a:prstGeom prst="roundRect">
            <a:avLst>
              <a:gd name="adj" fmla="val 139058"/>
            </a:avLst>
          </a:prstGeom>
          <a:solidFill>
            <a:srgbClr val="D9CECE"/>
          </a:solidFill>
          <a:ln/>
        </p:spPr>
      </p:sp>
      <p:sp>
        <p:nvSpPr>
          <p:cNvPr id="16" name="Shape 13"/>
          <p:cNvSpPr/>
          <p:nvPr/>
        </p:nvSpPr>
        <p:spPr>
          <a:xfrm>
            <a:off x="821055" y="4929545"/>
            <a:ext cx="476726" cy="476726"/>
          </a:xfrm>
          <a:prstGeom prst="roundRect">
            <a:avLst>
              <a:gd name="adj" fmla="val 6668"/>
            </a:avLst>
          </a:prstGeom>
          <a:solidFill>
            <a:srgbClr val="F3E8E8"/>
          </a:solidFill>
          <a:ln/>
        </p:spPr>
      </p:sp>
      <p:sp>
        <p:nvSpPr>
          <p:cNvPr id="17" name="Text 14"/>
          <p:cNvSpPr/>
          <p:nvPr/>
        </p:nvSpPr>
        <p:spPr>
          <a:xfrm>
            <a:off x="971669" y="5018246"/>
            <a:ext cx="175379" cy="29920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
        <p:nvSpPr>
          <p:cNvPr id="18" name="Text 15"/>
          <p:cNvSpPr/>
          <p:nvPr/>
        </p:nvSpPr>
        <p:spPr>
          <a:xfrm>
            <a:off x="2224921" y="4902994"/>
            <a:ext cx="2493169" cy="311587"/>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Red Hat Text" pitchFamily="34" charset="0"/>
                <a:ea typeface="Red Hat Text" pitchFamily="34" charset="-122"/>
                <a:cs typeface="Red Hat Text" pitchFamily="34" charset="-120"/>
              </a:rPr>
              <a:t>Pre-training Tasks</a:t>
            </a:r>
            <a:endParaRPr lang="en-US" sz="1950" dirty="0"/>
          </a:p>
        </p:txBody>
      </p:sp>
      <p:sp>
        <p:nvSpPr>
          <p:cNvPr id="19" name="Text 16"/>
          <p:cNvSpPr/>
          <p:nvPr/>
        </p:nvSpPr>
        <p:spPr>
          <a:xfrm>
            <a:off x="2224921" y="5341620"/>
            <a:ext cx="6177439" cy="678180"/>
          </a:xfrm>
          <a:prstGeom prst="rect">
            <a:avLst/>
          </a:prstGeom>
          <a:noFill/>
          <a:ln/>
        </p:spPr>
        <p:txBody>
          <a:bodyPr wrap="square" lIns="0" tIns="0" rIns="0" bIns="0" rtlCol="0" anchor="t"/>
          <a:lstStyle/>
          <a:p>
            <a:pPr marL="0" indent="0" algn="l">
              <a:lnSpc>
                <a:spcPts val="2650"/>
              </a:lnSpc>
              <a:buNone/>
            </a:pPr>
            <a:r>
              <a:rPr lang="en-US" sz="1650" dirty="0">
                <a:solidFill>
                  <a:srgbClr val="3B3535"/>
                </a:solidFill>
                <a:latin typeface="Roboto" pitchFamily="34" charset="0"/>
                <a:ea typeface="Roboto" pitchFamily="34" charset="-122"/>
                <a:cs typeface="Roboto" pitchFamily="34" charset="-120"/>
              </a:rPr>
              <a:t>Masked Language Model (MLM) and Next Sentence Prediction (NSP).</a:t>
            </a:r>
            <a:endParaRPr lang="en-US" sz="1650" dirty="0"/>
          </a:p>
        </p:txBody>
      </p:sp>
      <p:sp>
        <p:nvSpPr>
          <p:cNvPr id="20" name="Shape 17"/>
          <p:cNvSpPr/>
          <p:nvPr/>
        </p:nvSpPr>
        <p:spPr>
          <a:xfrm>
            <a:off x="1274921" y="6908721"/>
            <a:ext cx="741640" cy="22860"/>
          </a:xfrm>
          <a:prstGeom prst="roundRect">
            <a:avLst>
              <a:gd name="adj" fmla="val 139058"/>
            </a:avLst>
          </a:prstGeom>
          <a:solidFill>
            <a:srgbClr val="D9CECE"/>
          </a:solidFill>
          <a:ln/>
        </p:spPr>
      </p:sp>
      <p:sp>
        <p:nvSpPr>
          <p:cNvPr id="21" name="Shape 18"/>
          <p:cNvSpPr/>
          <p:nvPr/>
        </p:nvSpPr>
        <p:spPr>
          <a:xfrm>
            <a:off x="821055" y="6681788"/>
            <a:ext cx="476726" cy="476726"/>
          </a:xfrm>
          <a:prstGeom prst="roundRect">
            <a:avLst>
              <a:gd name="adj" fmla="val 6668"/>
            </a:avLst>
          </a:prstGeom>
          <a:solidFill>
            <a:srgbClr val="F3E8E8"/>
          </a:solidFill>
          <a:ln/>
        </p:spPr>
      </p:sp>
      <p:sp>
        <p:nvSpPr>
          <p:cNvPr id="22" name="Text 19"/>
          <p:cNvSpPr/>
          <p:nvPr/>
        </p:nvSpPr>
        <p:spPr>
          <a:xfrm>
            <a:off x="966907" y="6770489"/>
            <a:ext cx="184904" cy="29920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Red Hat Text" pitchFamily="34" charset="0"/>
                <a:ea typeface="Red Hat Text" pitchFamily="34" charset="-122"/>
                <a:cs typeface="Red Hat Text" pitchFamily="34" charset="-120"/>
              </a:rPr>
              <a:t>4</a:t>
            </a:r>
            <a:endParaRPr lang="en-US" sz="2350" dirty="0"/>
          </a:p>
        </p:txBody>
      </p:sp>
      <p:sp>
        <p:nvSpPr>
          <p:cNvPr id="23" name="Text 20"/>
          <p:cNvSpPr/>
          <p:nvPr/>
        </p:nvSpPr>
        <p:spPr>
          <a:xfrm>
            <a:off x="2224921" y="6655237"/>
            <a:ext cx="2493169" cy="311587"/>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Red Hat Text" pitchFamily="34" charset="0"/>
                <a:ea typeface="Red Hat Text" pitchFamily="34" charset="-122"/>
                <a:cs typeface="Red Hat Text" pitchFamily="34" charset="-120"/>
              </a:rPr>
              <a:t>Results</a:t>
            </a:r>
            <a:endParaRPr lang="en-US" sz="1950" dirty="0"/>
          </a:p>
        </p:txBody>
      </p:sp>
      <p:sp>
        <p:nvSpPr>
          <p:cNvPr id="24" name="Text 21"/>
          <p:cNvSpPr/>
          <p:nvPr/>
        </p:nvSpPr>
        <p:spPr>
          <a:xfrm>
            <a:off x="2224921" y="7093863"/>
            <a:ext cx="6177439" cy="339090"/>
          </a:xfrm>
          <a:prstGeom prst="rect">
            <a:avLst/>
          </a:prstGeom>
          <a:noFill/>
          <a:ln/>
        </p:spPr>
        <p:txBody>
          <a:bodyPr wrap="none" lIns="0" tIns="0" rIns="0" bIns="0" rtlCol="0" anchor="t"/>
          <a:lstStyle/>
          <a:p>
            <a:pPr marL="0" indent="0" algn="l">
              <a:lnSpc>
                <a:spcPts val="2650"/>
              </a:lnSpc>
              <a:buNone/>
            </a:pPr>
            <a:r>
              <a:rPr lang="en-US" sz="1650" dirty="0">
                <a:solidFill>
                  <a:srgbClr val="3B3535"/>
                </a:solidFill>
                <a:latin typeface="Roboto" pitchFamily="34" charset="0"/>
                <a:ea typeface="Roboto" pitchFamily="34" charset="-122"/>
                <a:cs typeface="Roboto" pitchFamily="34" charset="-120"/>
              </a:rPr>
              <a:t>State-of-the-art performance across various NLP tasks.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927973"/>
            <a:ext cx="5809059" cy="726043"/>
          </a:xfrm>
          <a:prstGeom prst="rect">
            <a:avLst/>
          </a:prstGeom>
          <a:noFill/>
          <a:ln/>
        </p:spPr>
        <p:txBody>
          <a:bodyPr wrap="none" lIns="0" tIns="0" rIns="0" bIns="0" rtlCol="0" anchor="t"/>
          <a:lstStyle/>
          <a:p>
            <a:pPr marL="0" indent="0">
              <a:lnSpc>
                <a:spcPts val="5700"/>
              </a:lnSpc>
              <a:buNone/>
            </a:pPr>
            <a:r>
              <a:rPr lang="en-US" sz="4550" dirty="0">
                <a:solidFill>
                  <a:srgbClr val="1F1E1E"/>
                </a:solidFill>
                <a:latin typeface="Red Hat Text" pitchFamily="34" charset="0"/>
                <a:ea typeface="Red Hat Text" pitchFamily="34" charset="-122"/>
                <a:cs typeface="Red Hat Text" pitchFamily="34" charset="-120"/>
              </a:rPr>
              <a:t>Key Steps </a:t>
            </a:r>
            <a:endParaRPr lang="en-US" sz="4550" dirty="0"/>
          </a:p>
        </p:txBody>
      </p:sp>
      <p:sp>
        <p:nvSpPr>
          <p:cNvPr id="4" name="Text 1"/>
          <p:cNvSpPr/>
          <p:nvPr/>
        </p:nvSpPr>
        <p:spPr>
          <a:xfrm>
            <a:off x="1258967" y="2024301"/>
            <a:ext cx="7020997" cy="158019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B3535"/>
                </a:solidFill>
                <a:latin typeface="Roboto" pitchFamily="34" charset="0"/>
                <a:ea typeface="Roboto" pitchFamily="34" charset="-122"/>
                <a:cs typeface="Roboto" pitchFamily="34" charset="-120"/>
              </a:rPr>
              <a:t>Document Analysis with LLMs:</a:t>
            </a:r>
            <a:r>
              <a:rPr lang="en-US" sz="1900" dirty="0">
                <a:solidFill>
                  <a:srgbClr val="3B3535"/>
                </a:solidFill>
                <a:latin typeface="Roboto" pitchFamily="34" charset="0"/>
                <a:ea typeface="Roboto" pitchFamily="34" charset="-122"/>
                <a:cs typeface="Roboto" pitchFamily="34" charset="-120"/>
              </a:rPr>
              <a:t> We leveraged RAG Chatbot and GPT-o-Mini to train on the PDF document. This involved parsing the text and extracting key concepts and information about PDF content.</a:t>
            </a:r>
            <a:endParaRPr lang="en-US" sz="1900" dirty="0"/>
          </a:p>
        </p:txBody>
      </p:sp>
      <p:sp>
        <p:nvSpPr>
          <p:cNvPr id="5" name="Text 2"/>
          <p:cNvSpPr/>
          <p:nvPr/>
        </p:nvSpPr>
        <p:spPr>
          <a:xfrm>
            <a:off x="1258967" y="3690818"/>
            <a:ext cx="702099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B3535"/>
                </a:solidFill>
                <a:latin typeface="Roboto" pitchFamily="34" charset="0"/>
                <a:ea typeface="Roboto" pitchFamily="34" charset="-122"/>
                <a:cs typeface="Roboto" pitchFamily="34" charset="-120"/>
              </a:rPr>
              <a:t>Question-Answering:</a:t>
            </a:r>
            <a:r>
              <a:rPr lang="en-US" sz="1900" dirty="0">
                <a:solidFill>
                  <a:srgbClr val="3B3535"/>
                </a:solidFill>
                <a:latin typeface="Roboto" pitchFamily="34" charset="0"/>
                <a:ea typeface="Roboto" pitchFamily="34" charset="-122"/>
                <a:cs typeface="Roboto" pitchFamily="34" charset="-120"/>
              </a:rPr>
              <a:t> Using the trained models, we posed various questions related to the PDF content and evaluated the accuracy and relevance of the responses provided by the LLMs.</a:t>
            </a:r>
            <a:endParaRPr lang="en-US" sz="1900" dirty="0"/>
          </a:p>
        </p:txBody>
      </p:sp>
      <p:sp>
        <p:nvSpPr>
          <p:cNvPr id="6" name="Text 3"/>
          <p:cNvSpPr/>
          <p:nvPr/>
        </p:nvSpPr>
        <p:spPr>
          <a:xfrm>
            <a:off x="1209348" y="5166003"/>
            <a:ext cx="702099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B3535"/>
                </a:solidFill>
                <a:latin typeface="Roboto" pitchFamily="34" charset="0"/>
                <a:ea typeface="Roboto" pitchFamily="34" charset="-122"/>
                <a:cs typeface="Roboto" pitchFamily="34" charset="-120"/>
              </a:rPr>
              <a:t>Summarization:</a:t>
            </a:r>
            <a:r>
              <a:rPr lang="en-US" sz="1900" dirty="0">
                <a:solidFill>
                  <a:srgbClr val="3B3535"/>
                </a:solidFill>
                <a:latin typeface="Roboto" pitchFamily="34" charset="0"/>
                <a:ea typeface="Roboto" pitchFamily="34" charset="-122"/>
                <a:cs typeface="Roboto" pitchFamily="34" charset="-120"/>
              </a:rPr>
              <a:t> We applied the LLMs' summarization capabilities to condense the document, highlighting the most important aspects of PDF and impact on NLP tasks.</a:t>
            </a:r>
            <a:endParaRPr lang="en-US" sz="1900" dirty="0"/>
          </a:p>
        </p:txBody>
      </p:sp>
      <p:sp>
        <p:nvSpPr>
          <p:cNvPr id="7" name="Text 4"/>
          <p:cNvSpPr/>
          <p:nvPr/>
        </p:nvSpPr>
        <p:spPr>
          <a:xfrm>
            <a:off x="1209347" y="6431279"/>
            <a:ext cx="7020997"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3B3535"/>
                </a:solidFill>
                <a:latin typeface="Roboto" pitchFamily="34" charset="0"/>
                <a:ea typeface="Roboto" pitchFamily="34" charset="-122"/>
                <a:cs typeface="Roboto" pitchFamily="34" charset="-120"/>
              </a:rPr>
              <a:t>Tools and Technologies</a:t>
            </a:r>
            <a:endParaRPr lang="en-US" sz="1900" dirty="0"/>
          </a:p>
        </p:txBody>
      </p:sp>
      <p:sp>
        <p:nvSpPr>
          <p:cNvPr id="8" name="Text 5"/>
          <p:cNvSpPr/>
          <p:nvPr/>
        </p:nvSpPr>
        <p:spPr>
          <a:xfrm>
            <a:off x="814418" y="7103982"/>
            <a:ext cx="7415927" cy="395049"/>
          </a:xfrm>
          <a:prstGeom prst="rect">
            <a:avLst/>
          </a:prstGeom>
          <a:noFill/>
          <a:ln/>
        </p:spPr>
        <p:txBody>
          <a:bodyPr wrap="none" lIns="0" tIns="0" rIns="0" bIns="0" rtlCol="0" anchor="t"/>
          <a:lstStyle/>
          <a:p>
            <a:pPr marL="0" indent="0">
              <a:lnSpc>
                <a:spcPts val="3100"/>
              </a:lnSpc>
              <a:buNone/>
            </a:pPr>
            <a:r>
              <a:rPr lang="en-US" sz="1900" dirty="0">
                <a:solidFill>
                  <a:srgbClr val="3B3535"/>
                </a:solidFill>
                <a:latin typeface="Roboto" pitchFamily="34" charset="0"/>
                <a:ea typeface="Roboto" pitchFamily="34" charset="-122"/>
                <a:cs typeface="Roboto" pitchFamily="34" charset="-120"/>
              </a:rPr>
              <a:t>Project 1 = Information about Rag chatbot </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68693" y="2434590"/>
            <a:ext cx="6020514" cy="726043"/>
          </a:xfrm>
          <a:prstGeom prst="rect">
            <a:avLst/>
          </a:prstGeom>
          <a:noFill/>
          <a:ln/>
        </p:spPr>
        <p:txBody>
          <a:bodyPr wrap="none" lIns="0" tIns="0" rIns="0" bIns="0" rtlCol="0" anchor="t"/>
          <a:lstStyle/>
          <a:p>
            <a:pPr marL="0" indent="0">
              <a:lnSpc>
                <a:spcPts val="5700"/>
              </a:lnSpc>
              <a:buNone/>
            </a:pPr>
            <a:r>
              <a:rPr lang="en-US" sz="4550" dirty="0">
                <a:solidFill>
                  <a:srgbClr val="1F1E1E"/>
                </a:solidFill>
                <a:latin typeface="Red Hat Text" pitchFamily="34" charset="0"/>
                <a:ea typeface="Red Hat Text" pitchFamily="34" charset="-122"/>
                <a:cs typeface="Red Hat Text" pitchFamily="34" charset="-120"/>
              </a:rPr>
              <a:t>Tools and Technologies</a:t>
            </a:r>
            <a:endParaRPr lang="en-US" sz="4550" dirty="0"/>
          </a:p>
        </p:txBody>
      </p:sp>
      <p:sp>
        <p:nvSpPr>
          <p:cNvPr id="3" name="Text 1"/>
          <p:cNvSpPr/>
          <p:nvPr/>
        </p:nvSpPr>
        <p:spPr>
          <a:xfrm>
            <a:off x="968693" y="3777734"/>
            <a:ext cx="2904530" cy="363141"/>
          </a:xfrm>
          <a:prstGeom prst="rect">
            <a:avLst/>
          </a:prstGeom>
          <a:noFill/>
          <a:ln/>
        </p:spPr>
        <p:txBody>
          <a:bodyPr wrap="none" lIns="0" tIns="0" rIns="0" bIns="0" rtlCol="0" anchor="t"/>
          <a:lstStyle/>
          <a:p>
            <a:pPr marL="0" indent="0">
              <a:lnSpc>
                <a:spcPts val="2850"/>
              </a:lnSpc>
              <a:buNone/>
            </a:pPr>
            <a:r>
              <a:rPr lang="en-US" sz="2250" dirty="0">
                <a:solidFill>
                  <a:srgbClr val="1F1E1E"/>
                </a:solidFill>
                <a:latin typeface="Red Hat Text" pitchFamily="34" charset="0"/>
                <a:ea typeface="Red Hat Text" pitchFamily="34" charset="-122"/>
                <a:cs typeface="Red Hat Text" pitchFamily="34" charset="-120"/>
              </a:rPr>
              <a:t>RAG Chatbot</a:t>
            </a:r>
            <a:endParaRPr lang="en-US" sz="2250" dirty="0"/>
          </a:p>
        </p:txBody>
      </p:sp>
      <p:sp>
        <p:nvSpPr>
          <p:cNvPr id="4" name="Text 2"/>
          <p:cNvSpPr/>
          <p:nvPr/>
        </p:nvSpPr>
        <p:spPr>
          <a:xfrm>
            <a:off x="968693" y="4387691"/>
            <a:ext cx="3828931" cy="1185148"/>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Roboto" pitchFamily="34" charset="0"/>
                <a:ea typeface="Roboto" pitchFamily="34" charset="-122"/>
                <a:cs typeface="Roboto" pitchFamily="34" charset="-120"/>
              </a:rPr>
              <a:t>Retrieval-Augmented Generation for enhanced question-answering capabilities.</a:t>
            </a:r>
            <a:endParaRPr lang="en-US" sz="1900" dirty="0"/>
          </a:p>
        </p:txBody>
      </p:sp>
      <p:sp>
        <p:nvSpPr>
          <p:cNvPr id="5" name="Text 3"/>
          <p:cNvSpPr/>
          <p:nvPr/>
        </p:nvSpPr>
        <p:spPr>
          <a:xfrm>
            <a:off x="5407462" y="3777734"/>
            <a:ext cx="2904530" cy="363141"/>
          </a:xfrm>
          <a:prstGeom prst="rect">
            <a:avLst/>
          </a:prstGeom>
          <a:noFill/>
          <a:ln/>
        </p:spPr>
        <p:txBody>
          <a:bodyPr wrap="none" lIns="0" tIns="0" rIns="0" bIns="0" rtlCol="0" anchor="t"/>
          <a:lstStyle/>
          <a:p>
            <a:pPr marL="0" indent="0">
              <a:lnSpc>
                <a:spcPts val="2850"/>
              </a:lnSpc>
              <a:buNone/>
            </a:pPr>
            <a:r>
              <a:rPr lang="en-US" sz="2250" dirty="0">
                <a:solidFill>
                  <a:srgbClr val="1F1E1E"/>
                </a:solidFill>
                <a:latin typeface="Red Hat Text" pitchFamily="34" charset="0"/>
                <a:ea typeface="Red Hat Text" pitchFamily="34" charset="-122"/>
                <a:cs typeface="Red Hat Text" pitchFamily="34" charset="-120"/>
              </a:rPr>
              <a:t>GPT-4o-Mini</a:t>
            </a:r>
            <a:endParaRPr lang="en-US" sz="2250" dirty="0"/>
          </a:p>
        </p:txBody>
      </p:sp>
      <p:sp>
        <p:nvSpPr>
          <p:cNvPr id="6" name="Text 4"/>
          <p:cNvSpPr/>
          <p:nvPr/>
        </p:nvSpPr>
        <p:spPr>
          <a:xfrm>
            <a:off x="5407462" y="4387691"/>
            <a:ext cx="3828931" cy="790099"/>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Roboto" pitchFamily="34" charset="0"/>
                <a:ea typeface="Roboto" pitchFamily="34" charset="-122"/>
                <a:cs typeface="Roboto" pitchFamily="34" charset="-120"/>
              </a:rPr>
              <a:t>Smaller, efficient version of GPT for various NLP tasks.</a:t>
            </a:r>
            <a:endParaRPr lang="en-US" sz="1900" dirty="0"/>
          </a:p>
        </p:txBody>
      </p:sp>
      <p:sp>
        <p:nvSpPr>
          <p:cNvPr id="7" name="Text 5"/>
          <p:cNvSpPr/>
          <p:nvPr/>
        </p:nvSpPr>
        <p:spPr>
          <a:xfrm>
            <a:off x="9846231" y="3777734"/>
            <a:ext cx="2904530" cy="363141"/>
          </a:xfrm>
          <a:prstGeom prst="rect">
            <a:avLst/>
          </a:prstGeom>
          <a:noFill/>
          <a:ln/>
        </p:spPr>
        <p:txBody>
          <a:bodyPr wrap="none" lIns="0" tIns="0" rIns="0" bIns="0" rtlCol="0" anchor="t"/>
          <a:lstStyle/>
          <a:p>
            <a:pPr marL="0" indent="0">
              <a:lnSpc>
                <a:spcPts val="2850"/>
              </a:lnSpc>
              <a:buNone/>
            </a:pPr>
            <a:r>
              <a:rPr lang="en-US" sz="2250" dirty="0">
                <a:solidFill>
                  <a:srgbClr val="1F1E1E"/>
                </a:solidFill>
                <a:latin typeface="Red Hat Text" pitchFamily="34" charset="0"/>
                <a:ea typeface="Red Hat Text" pitchFamily="34" charset="-122"/>
                <a:cs typeface="Red Hat Text" pitchFamily="34" charset="-120"/>
              </a:rPr>
              <a:t>GEMINI</a:t>
            </a:r>
            <a:endParaRPr lang="en-US" sz="2250" dirty="0"/>
          </a:p>
        </p:txBody>
      </p:sp>
      <p:sp>
        <p:nvSpPr>
          <p:cNvPr id="8" name="Text 6"/>
          <p:cNvSpPr/>
          <p:nvPr/>
        </p:nvSpPr>
        <p:spPr>
          <a:xfrm>
            <a:off x="9846231" y="4387691"/>
            <a:ext cx="3828931" cy="790099"/>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Roboto" pitchFamily="34" charset="0"/>
                <a:ea typeface="Roboto" pitchFamily="34" charset="-122"/>
                <a:cs typeface="Roboto" pitchFamily="34" charset="-120"/>
              </a:rPr>
              <a:t>Google's advanced language model for diverse applications.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5528" y="645438"/>
            <a:ext cx="4460796" cy="537091"/>
          </a:xfrm>
          <a:prstGeom prst="rect">
            <a:avLst/>
          </a:prstGeom>
          <a:noFill/>
          <a:ln/>
        </p:spPr>
        <p:txBody>
          <a:bodyPr wrap="none" lIns="0" tIns="0" rIns="0" bIns="0" rtlCol="0" anchor="t"/>
          <a:lstStyle/>
          <a:p>
            <a:pPr marL="0" indent="0">
              <a:lnSpc>
                <a:spcPts val="4200"/>
              </a:lnSpc>
              <a:buNone/>
            </a:pPr>
            <a:r>
              <a:rPr lang="en-US" sz="3350" dirty="0">
                <a:solidFill>
                  <a:srgbClr val="1F1E1E"/>
                </a:solidFill>
                <a:latin typeface="Red Hat Text" pitchFamily="34" charset="0"/>
                <a:ea typeface="Red Hat Text" pitchFamily="34" charset="-122"/>
                <a:cs typeface="Red Hat Text" pitchFamily="34" charset="-120"/>
              </a:rPr>
              <a:t>Questions and Answers</a:t>
            </a:r>
            <a:endParaRPr lang="en-US" sz="3350" dirty="0"/>
          </a:p>
        </p:txBody>
      </p:sp>
      <p:sp>
        <p:nvSpPr>
          <p:cNvPr id="4" name="Shape 1"/>
          <p:cNvSpPr/>
          <p:nvPr/>
        </p:nvSpPr>
        <p:spPr>
          <a:xfrm>
            <a:off x="6125528" y="1456373"/>
            <a:ext cx="7865745" cy="2179082"/>
          </a:xfrm>
          <a:prstGeom prst="roundRect">
            <a:avLst>
              <a:gd name="adj" fmla="val 1257"/>
            </a:avLst>
          </a:prstGeom>
          <a:noFill/>
          <a:ln w="7620">
            <a:solidFill>
              <a:srgbClr val="000000">
                <a:alpha val="8000"/>
              </a:srgbClr>
            </a:solidFill>
            <a:prstDash val="solid"/>
          </a:ln>
        </p:spPr>
      </p:sp>
      <p:sp>
        <p:nvSpPr>
          <p:cNvPr id="5" name="Shape 2"/>
          <p:cNvSpPr/>
          <p:nvPr/>
        </p:nvSpPr>
        <p:spPr>
          <a:xfrm>
            <a:off x="6133148" y="1463993"/>
            <a:ext cx="7850505" cy="526494"/>
          </a:xfrm>
          <a:prstGeom prst="rect">
            <a:avLst/>
          </a:prstGeom>
          <a:solidFill>
            <a:srgbClr val="FFFFFF">
              <a:alpha val="4000"/>
            </a:srgbClr>
          </a:solidFill>
          <a:ln/>
        </p:spPr>
      </p:sp>
      <p:sp>
        <p:nvSpPr>
          <p:cNvPr id="6" name="Text 3"/>
          <p:cNvSpPr/>
          <p:nvPr/>
        </p:nvSpPr>
        <p:spPr>
          <a:xfrm>
            <a:off x="6315670" y="1581150"/>
            <a:ext cx="3556397" cy="292179"/>
          </a:xfrm>
          <a:prstGeom prst="rect">
            <a:avLst/>
          </a:prstGeom>
          <a:noFill/>
          <a:ln/>
        </p:spPr>
        <p:txBody>
          <a:bodyPr wrap="none" lIns="0" tIns="0" rIns="0" bIns="0" rtlCol="0" anchor="t"/>
          <a:lstStyle/>
          <a:p>
            <a:pPr marL="0" indent="0">
              <a:lnSpc>
                <a:spcPts val="2300"/>
              </a:lnSpc>
              <a:buNone/>
            </a:pPr>
            <a:r>
              <a:rPr lang="en-US" sz="1400" dirty="0">
                <a:solidFill>
                  <a:srgbClr val="3B3535"/>
                </a:solidFill>
                <a:latin typeface="Roboto" pitchFamily="34" charset="0"/>
                <a:ea typeface="Roboto" pitchFamily="34" charset="-122"/>
                <a:cs typeface="Roboto" pitchFamily="34" charset="-120"/>
              </a:rPr>
              <a:t>Question</a:t>
            </a:r>
            <a:endParaRPr lang="en-US" sz="1400" dirty="0"/>
          </a:p>
        </p:txBody>
      </p:sp>
      <p:sp>
        <p:nvSpPr>
          <p:cNvPr id="7" name="Text 4"/>
          <p:cNvSpPr/>
          <p:nvPr/>
        </p:nvSpPr>
        <p:spPr>
          <a:xfrm>
            <a:off x="10244733" y="1581150"/>
            <a:ext cx="3556397" cy="292179"/>
          </a:xfrm>
          <a:prstGeom prst="rect">
            <a:avLst/>
          </a:prstGeom>
          <a:noFill/>
          <a:ln/>
        </p:spPr>
        <p:txBody>
          <a:bodyPr wrap="none" lIns="0" tIns="0" rIns="0" bIns="0" rtlCol="0" anchor="t"/>
          <a:lstStyle/>
          <a:p>
            <a:pPr marL="0" indent="0">
              <a:lnSpc>
                <a:spcPts val="2300"/>
              </a:lnSpc>
              <a:buNone/>
            </a:pPr>
            <a:r>
              <a:rPr lang="en-US" sz="1400" dirty="0">
                <a:solidFill>
                  <a:srgbClr val="3B3535"/>
                </a:solidFill>
                <a:latin typeface="Roboto" pitchFamily="34" charset="0"/>
                <a:ea typeface="Roboto" pitchFamily="34" charset="-122"/>
                <a:cs typeface="Roboto" pitchFamily="34" charset="-120"/>
              </a:rPr>
              <a:t>Answer</a:t>
            </a:r>
            <a:endParaRPr lang="en-US" sz="1400" dirty="0"/>
          </a:p>
        </p:txBody>
      </p:sp>
      <p:sp>
        <p:nvSpPr>
          <p:cNvPr id="8" name="Shape 5"/>
          <p:cNvSpPr/>
          <p:nvPr/>
        </p:nvSpPr>
        <p:spPr>
          <a:xfrm>
            <a:off x="6133148" y="1990487"/>
            <a:ext cx="7850505" cy="818674"/>
          </a:xfrm>
          <a:prstGeom prst="rect">
            <a:avLst/>
          </a:prstGeom>
          <a:solidFill>
            <a:srgbClr val="000000">
              <a:alpha val="4000"/>
            </a:srgbClr>
          </a:solidFill>
          <a:ln/>
        </p:spPr>
      </p:sp>
      <p:sp>
        <p:nvSpPr>
          <p:cNvPr id="9" name="Text 6"/>
          <p:cNvSpPr/>
          <p:nvPr/>
        </p:nvSpPr>
        <p:spPr>
          <a:xfrm>
            <a:off x="6315670" y="2107644"/>
            <a:ext cx="3556397" cy="292179"/>
          </a:xfrm>
          <a:prstGeom prst="rect">
            <a:avLst/>
          </a:prstGeom>
          <a:noFill/>
          <a:ln/>
        </p:spPr>
        <p:txBody>
          <a:bodyPr wrap="none" lIns="0" tIns="0" rIns="0" bIns="0" rtlCol="0" anchor="t"/>
          <a:lstStyle/>
          <a:p>
            <a:pPr marL="0" indent="0">
              <a:lnSpc>
                <a:spcPts val="2300"/>
              </a:lnSpc>
              <a:buNone/>
            </a:pPr>
            <a:r>
              <a:rPr lang="en-US" sz="1400" dirty="0">
                <a:solidFill>
                  <a:srgbClr val="3B3535"/>
                </a:solidFill>
                <a:latin typeface="Roboto" pitchFamily="34" charset="0"/>
                <a:ea typeface="Roboto" pitchFamily="34" charset="-122"/>
                <a:cs typeface="Roboto" pitchFamily="34" charset="-120"/>
              </a:rPr>
              <a:t>What is BERT?</a:t>
            </a:r>
            <a:endParaRPr lang="en-US" sz="1400" dirty="0"/>
          </a:p>
        </p:txBody>
      </p:sp>
      <p:sp>
        <p:nvSpPr>
          <p:cNvPr id="10" name="Text 7"/>
          <p:cNvSpPr/>
          <p:nvPr/>
        </p:nvSpPr>
        <p:spPr>
          <a:xfrm>
            <a:off x="10244733" y="2107644"/>
            <a:ext cx="3556397" cy="584359"/>
          </a:xfrm>
          <a:prstGeom prst="rect">
            <a:avLst/>
          </a:prstGeom>
          <a:noFill/>
          <a:ln/>
        </p:spPr>
        <p:txBody>
          <a:bodyPr wrap="square" lIns="0" tIns="0" rIns="0" bIns="0" rtlCol="0" anchor="t"/>
          <a:lstStyle/>
          <a:p>
            <a:pPr marL="0" indent="0">
              <a:lnSpc>
                <a:spcPts val="2300"/>
              </a:lnSpc>
              <a:buNone/>
            </a:pPr>
            <a:r>
              <a:rPr lang="en-US" sz="1400" dirty="0">
                <a:solidFill>
                  <a:srgbClr val="3B3535"/>
                </a:solidFill>
                <a:latin typeface="Roboto" pitchFamily="34" charset="0"/>
                <a:ea typeface="Roboto" pitchFamily="34" charset="-122"/>
                <a:cs typeface="Roboto" pitchFamily="34" charset="-120"/>
              </a:rPr>
              <a:t>Language representation model using bidirectional context.</a:t>
            </a:r>
            <a:endParaRPr lang="en-US" sz="1400" dirty="0"/>
          </a:p>
        </p:txBody>
      </p:sp>
      <p:sp>
        <p:nvSpPr>
          <p:cNvPr id="11" name="Shape 8"/>
          <p:cNvSpPr/>
          <p:nvPr/>
        </p:nvSpPr>
        <p:spPr>
          <a:xfrm>
            <a:off x="6133148" y="2809161"/>
            <a:ext cx="7850505" cy="818674"/>
          </a:xfrm>
          <a:prstGeom prst="rect">
            <a:avLst/>
          </a:prstGeom>
          <a:solidFill>
            <a:srgbClr val="FFFFFF">
              <a:alpha val="4000"/>
            </a:srgbClr>
          </a:solidFill>
          <a:ln/>
        </p:spPr>
      </p:sp>
      <p:sp>
        <p:nvSpPr>
          <p:cNvPr id="12" name="Text 9"/>
          <p:cNvSpPr/>
          <p:nvPr/>
        </p:nvSpPr>
        <p:spPr>
          <a:xfrm>
            <a:off x="6315670" y="2926318"/>
            <a:ext cx="3556397" cy="292179"/>
          </a:xfrm>
          <a:prstGeom prst="rect">
            <a:avLst/>
          </a:prstGeom>
          <a:noFill/>
          <a:ln/>
        </p:spPr>
        <p:txBody>
          <a:bodyPr wrap="none" lIns="0" tIns="0" rIns="0" bIns="0" rtlCol="0" anchor="t"/>
          <a:lstStyle/>
          <a:p>
            <a:pPr marL="0" indent="0">
              <a:lnSpc>
                <a:spcPts val="2300"/>
              </a:lnSpc>
              <a:buNone/>
            </a:pPr>
            <a:r>
              <a:rPr lang="en-US" sz="1400" dirty="0">
                <a:solidFill>
                  <a:srgbClr val="3B3535"/>
                </a:solidFill>
                <a:latin typeface="Roboto" pitchFamily="34" charset="0"/>
                <a:ea typeface="Roboto" pitchFamily="34" charset="-122"/>
                <a:cs typeface="Roboto" pitchFamily="34" charset="-120"/>
              </a:rPr>
              <a:t>Key components?</a:t>
            </a:r>
            <a:endParaRPr lang="en-US" sz="1400" dirty="0"/>
          </a:p>
        </p:txBody>
      </p:sp>
      <p:sp>
        <p:nvSpPr>
          <p:cNvPr id="13" name="Text 10"/>
          <p:cNvSpPr/>
          <p:nvPr/>
        </p:nvSpPr>
        <p:spPr>
          <a:xfrm>
            <a:off x="10244733" y="2926318"/>
            <a:ext cx="3556397" cy="584359"/>
          </a:xfrm>
          <a:prstGeom prst="rect">
            <a:avLst/>
          </a:prstGeom>
          <a:noFill/>
          <a:ln/>
        </p:spPr>
        <p:txBody>
          <a:bodyPr wrap="square" lIns="0" tIns="0" rIns="0" bIns="0" rtlCol="0" anchor="t"/>
          <a:lstStyle/>
          <a:p>
            <a:pPr marL="0" indent="0">
              <a:lnSpc>
                <a:spcPts val="2300"/>
              </a:lnSpc>
              <a:buNone/>
            </a:pPr>
            <a:r>
              <a:rPr lang="en-US" sz="1400" dirty="0">
                <a:solidFill>
                  <a:srgbClr val="3B3535"/>
                </a:solidFill>
                <a:latin typeface="Roboto" pitchFamily="34" charset="0"/>
                <a:ea typeface="Roboto" pitchFamily="34" charset="-122"/>
                <a:cs typeface="Roboto" pitchFamily="34" charset="-120"/>
              </a:rPr>
              <a:t>Multi-layer Transformer, unified architecture, special tokens.</a:t>
            </a:r>
            <a:endParaRPr lang="en-US" sz="1400" dirty="0"/>
          </a:p>
        </p:txBody>
      </p:sp>
      <p:sp>
        <p:nvSpPr>
          <p:cNvPr id="14" name="Text 11"/>
          <p:cNvSpPr/>
          <p:nvPr/>
        </p:nvSpPr>
        <p:spPr>
          <a:xfrm>
            <a:off x="6125528" y="3840837"/>
            <a:ext cx="7865745" cy="292179"/>
          </a:xfrm>
          <a:prstGeom prst="rect">
            <a:avLst/>
          </a:prstGeom>
          <a:noFill/>
          <a:ln/>
        </p:spPr>
        <p:txBody>
          <a:bodyPr wrap="none" lIns="0" tIns="0" rIns="0" bIns="0" rtlCol="0" anchor="t"/>
          <a:lstStyle/>
          <a:p>
            <a:pPr marL="0" indent="0">
              <a:lnSpc>
                <a:spcPts val="2300"/>
              </a:lnSpc>
              <a:buNone/>
            </a:pPr>
            <a:r>
              <a:rPr lang="en-US" sz="1400" dirty="0">
                <a:solidFill>
                  <a:srgbClr val="3B3535"/>
                </a:solidFill>
                <a:latin typeface="Roboto" pitchFamily="34" charset="0"/>
                <a:ea typeface="Roboto" pitchFamily="34" charset="-122"/>
                <a:cs typeface="Roboto" pitchFamily="34" charset="-120"/>
              </a:rPr>
              <a:t>our_query = "What is BERT?"</a:t>
            </a:r>
            <a:endParaRPr lang="en-US" sz="1400" dirty="0"/>
          </a:p>
        </p:txBody>
      </p:sp>
      <p:sp>
        <p:nvSpPr>
          <p:cNvPr id="15" name="Text 12"/>
          <p:cNvSpPr/>
          <p:nvPr/>
        </p:nvSpPr>
        <p:spPr>
          <a:xfrm>
            <a:off x="6125528" y="4338399"/>
            <a:ext cx="7865745" cy="1753076"/>
          </a:xfrm>
          <a:prstGeom prst="rect">
            <a:avLst/>
          </a:prstGeom>
          <a:noFill/>
          <a:ln/>
        </p:spPr>
        <p:txBody>
          <a:bodyPr wrap="square" lIns="0" tIns="0" rIns="0" bIns="0" rtlCol="0" anchor="t"/>
          <a:lstStyle/>
          <a:p>
            <a:pPr marL="0" indent="0">
              <a:lnSpc>
                <a:spcPts val="2300"/>
              </a:lnSpc>
              <a:buNone/>
            </a:pPr>
            <a:r>
              <a:rPr lang="en-US" sz="1400" dirty="0">
                <a:solidFill>
                  <a:srgbClr val="3B3535"/>
                </a:solidFill>
                <a:latin typeface="Roboto" pitchFamily="34" charset="0"/>
                <a:ea typeface="Roboto" pitchFamily="34" charset="-122"/>
                <a:cs typeface="Roboto" pitchFamily="34" charset="-120"/>
              </a:rPr>
              <a:t>BERT, which stands for Bidirectional Encoder Representations from Transformers, is a language representation model that improves fine-tuning approaches for natural language processing tasks. It is designed to address the limitations of unidirectional models by using a "masked language model" (MLM) pre-training objective, allowing it to incorporate context from both directions. BERT has achieved state-of-the-art results on various tasks, including question answering and language inference, without requiring substantial modifications to task-specific architectures.</a:t>
            </a:r>
            <a:endParaRPr lang="en-US" sz="1400" dirty="0"/>
          </a:p>
        </p:txBody>
      </p:sp>
      <p:sp>
        <p:nvSpPr>
          <p:cNvPr id="16" name="Text 13"/>
          <p:cNvSpPr/>
          <p:nvPr/>
        </p:nvSpPr>
        <p:spPr>
          <a:xfrm>
            <a:off x="6125528" y="6296858"/>
            <a:ext cx="7865745" cy="292179"/>
          </a:xfrm>
          <a:prstGeom prst="rect">
            <a:avLst/>
          </a:prstGeom>
          <a:noFill/>
          <a:ln/>
        </p:spPr>
        <p:txBody>
          <a:bodyPr wrap="none" lIns="0" tIns="0" rIns="0" bIns="0" rtlCol="0" anchor="t"/>
          <a:lstStyle/>
          <a:p>
            <a:pPr marL="0" indent="0">
              <a:lnSpc>
                <a:spcPts val="2300"/>
              </a:lnSpc>
              <a:buNone/>
            </a:pPr>
            <a:r>
              <a:rPr lang="en-US" sz="1400" dirty="0">
                <a:solidFill>
                  <a:srgbClr val="3B3535"/>
                </a:solidFill>
                <a:latin typeface="Roboto" pitchFamily="34" charset="0"/>
                <a:ea typeface="Roboto" pitchFamily="34" charset="-122"/>
                <a:cs typeface="Roboto" pitchFamily="34" charset="-120"/>
              </a:rPr>
              <a:t>our_query = "What are the key architectural components of BERT?"</a:t>
            </a:r>
            <a:endParaRPr lang="en-US" sz="1400" dirty="0"/>
          </a:p>
        </p:txBody>
      </p:sp>
      <p:sp>
        <p:nvSpPr>
          <p:cNvPr id="17" name="Text 14"/>
          <p:cNvSpPr/>
          <p:nvPr/>
        </p:nvSpPr>
        <p:spPr>
          <a:xfrm>
            <a:off x="6125528" y="6794421"/>
            <a:ext cx="7865745" cy="292179"/>
          </a:xfrm>
          <a:prstGeom prst="rect">
            <a:avLst/>
          </a:prstGeom>
          <a:noFill/>
          <a:ln/>
        </p:spPr>
        <p:txBody>
          <a:bodyPr wrap="none" lIns="0" tIns="0" rIns="0" bIns="0" rtlCol="0" anchor="t"/>
          <a:lstStyle/>
          <a:p>
            <a:pPr marL="0" indent="0">
              <a:lnSpc>
                <a:spcPts val="2300"/>
              </a:lnSpc>
              <a:buNone/>
            </a:pPr>
            <a:r>
              <a:rPr lang="en-US" sz="1400" dirty="0">
                <a:solidFill>
                  <a:srgbClr val="3B3535"/>
                </a:solidFill>
                <a:latin typeface="Roboto" pitchFamily="34" charset="0"/>
                <a:ea typeface="Roboto" pitchFamily="34" charset="-122"/>
                <a:cs typeface="Roboto" pitchFamily="34" charset="-120"/>
              </a:rPr>
              <a:t>answer = get_answers(our_query)</a:t>
            </a:r>
            <a:endParaRPr lang="en-US" sz="1400" dirty="0"/>
          </a:p>
        </p:txBody>
      </p:sp>
      <p:sp>
        <p:nvSpPr>
          <p:cNvPr id="18" name="Text 15"/>
          <p:cNvSpPr/>
          <p:nvPr/>
        </p:nvSpPr>
        <p:spPr>
          <a:xfrm>
            <a:off x="6125528" y="7291983"/>
            <a:ext cx="7865745" cy="292179"/>
          </a:xfrm>
          <a:prstGeom prst="rect">
            <a:avLst/>
          </a:prstGeom>
          <a:noFill/>
          <a:ln/>
        </p:spPr>
        <p:txBody>
          <a:bodyPr wrap="none" lIns="0" tIns="0" rIns="0" bIns="0" rtlCol="0" anchor="t"/>
          <a:lstStyle/>
          <a:p>
            <a:pPr marL="0" indent="0">
              <a:lnSpc>
                <a:spcPts val="2300"/>
              </a:lnSpc>
              <a:buNone/>
            </a:pPr>
            <a:r>
              <a:rPr lang="en-US" sz="1400" dirty="0">
                <a:solidFill>
                  <a:srgbClr val="3B3535"/>
                </a:solidFill>
                <a:latin typeface="Roboto" pitchFamily="34" charset="0"/>
                <a:ea typeface="Roboto" pitchFamily="34" charset="-122"/>
                <a:cs typeface="Roboto" pitchFamily="34" charset="-120"/>
              </a:rPr>
              <a:t>answer</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770" y="626031"/>
            <a:ext cx="7795260" cy="1133475"/>
          </a:xfrm>
          <a:prstGeom prst="rect">
            <a:avLst/>
          </a:prstGeom>
          <a:noFill/>
          <a:ln/>
        </p:spPr>
        <p:txBody>
          <a:bodyPr wrap="square" lIns="0" tIns="0" rIns="0" bIns="0" rtlCol="0" anchor="t"/>
          <a:lstStyle/>
          <a:p>
            <a:pPr marL="0" indent="0">
              <a:lnSpc>
                <a:spcPts val="4450"/>
              </a:lnSpc>
              <a:buNone/>
            </a:pPr>
            <a:r>
              <a:rPr lang="en-US" sz="3550" dirty="0">
                <a:solidFill>
                  <a:srgbClr val="1F1E1E"/>
                </a:solidFill>
                <a:latin typeface="Red Hat Text" pitchFamily="34" charset="0"/>
                <a:ea typeface="Red Hat Text" pitchFamily="34" charset="-122"/>
                <a:cs typeface="Red Hat Text" pitchFamily="34" charset="-120"/>
              </a:rPr>
              <a:t>The Key Architectural Components of BERT</a:t>
            </a:r>
            <a:endParaRPr lang="en-US" sz="3550" dirty="0"/>
          </a:p>
        </p:txBody>
      </p:sp>
      <p:sp>
        <p:nvSpPr>
          <p:cNvPr id="4" name="Text 1"/>
          <p:cNvSpPr/>
          <p:nvPr/>
        </p:nvSpPr>
        <p:spPr>
          <a:xfrm>
            <a:off x="6469023" y="2048470"/>
            <a:ext cx="7487007" cy="925116"/>
          </a:xfrm>
          <a:prstGeom prst="rect">
            <a:avLst/>
          </a:prstGeom>
          <a:noFill/>
          <a:ln/>
        </p:spPr>
        <p:txBody>
          <a:bodyPr wrap="square" lIns="0" tIns="0" rIns="0" bIns="0" rtlCol="0" anchor="t"/>
          <a:lstStyle/>
          <a:p>
            <a:pPr marL="342900" indent="-342900" algn="l">
              <a:lnSpc>
                <a:spcPts val="2400"/>
              </a:lnSpc>
              <a:buSzPct val="100000"/>
              <a:buFont typeface="+mj-lt"/>
              <a:buAutoNum type="arabicPeriod"/>
            </a:pPr>
            <a:r>
              <a:rPr lang="en-US" sz="1500" b="1" dirty="0">
                <a:solidFill>
                  <a:srgbClr val="3B3535"/>
                </a:solidFill>
                <a:latin typeface="Roboto" pitchFamily="34" charset="0"/>
                <a:ea typeface="Roboto" pitchFamily="34" charset="-122"/>
                <a:cs typeface="Roboto" pitchFamily="34" charset="-120"/>
              </a:rPr>
              <a:t>Multi-layer Bidirectional Transformer Encoder</a:t>
            </a:r>
            <a:r>
              <a:rPr lang="en-US" sz="1500" dirty="0">
                <a:solidFill>
                  <a:srgbClr val="3B3535"/>
                </a:solidFill>
                <a:latin typeface="Roboto" pitchFamily="34" charset="0"/>
                <a:ea typeface="Roboto" pitchFamily="34" charset="-122"/>
                <a:cs typeface="Roboto" pitchFamily="34" charset="-120"/>
              </a:rPr>
              <a:t>: BERT is based on a multi-layer bidirectional Transformer architecture, which allows it to consider context from both the left and right sides of a token.</a:t>
            </a:r>
            <a:endParaRPr lang="en-US" sz="1500" dirty="0"/>
          </a:p>
        </p:txBody>
      </p:sp>
      <p:sp>
        <p:nvSpPr>
          <p:cNvPr id="5" name="Text 2"/>
          <p:cNvSpPr/>
          <p:nvPr/>
        </p:nvSpPr>
        <p:spPr>
          <a:xfrm>
            <a:off x="6469023" y="3040975"/>
            <a:ext cx="7487007" cy="925116"/>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2"/>
            </a:pPr>
            <a:r>
              <a:rPr lang="en-US" sz="1500" b="1" dirty="0">
                <a:solidFill>
                  <a:srgbClr val="3B3535"/>
                </a:solidFill>
                <a:latin typeface="Roboto" pitchFamily="34" charset="0"/>
                <a:ea typeface="Roboto" pitchFamily="34" charset="-122"/>
                <a:cs typeface="Roboto" pitchFamily="34" charset="-120"/>
              </a:rPr>
              <a:t>Unified Architecture</a:t>
            </a:r>
            <a:r>
              <a:rPr lang="en-US" sz="1500" dirty="0">
                <a:solidFill>
                  <a:srgbClr val="3B3535"/>
                </a:solidFill>
                <a:latin typeface="Roboto" pitchFamily="34" charset="0"/>
                <a:ea typeface="Roboto" pitchFamily="34" charset="-122"/>
                <a:cs typeface="Roboto" pitchFamily="34" charset="-120"/>
              </a:rPr>
              <a:t>: There is minimal difference between the pre-trained architecture and the final downstream architecture, allowing for a consistent approach across different tasks.</a:t>
            </a:r>
            <a:endParaRPr lang="en-US" sz="1500" dirty="0"/>
          </a:p>
        </p:txBody>
      </p:sp>
      <p:sp>
        <p:nvSpPr>
          <p:cNvPr id="6" name="Text 3"/>
          <p:cNvSpPr/>
          <p:nvPr/>
        </p:nvSpPr>
        <p:spPr>
          <a:xfrm>
            <a:off x="6469023" y="4033480"/>
            <a:ext cx="7487007" cy="308372"/>
          </a:xfrm>
          <a:prstGeom prst="rect">
            <a:avLst/>
          </a:prstGeom>
          <a:noFill/>
          <a:ln/>
        </p:spPr>
        <p:txBody>
          <a:bodyPr wrap="none" lIns="0" tIns="0" rIns="0" bIns="0" rtlCol="0" anchor="t"/>
          <a:lstStyle/>
          <a:p>
            <a:pPr marL="342900" indent="-342900" algn="l">
              <a:lnSpc>
                <a:spcPts val="2400"/>
              </a:lnSpc>
              <a:buSzPct val="100000"/>
              <a:buFont typeface="+mj-lt"/>
              <a:buAutoNum type="arabicPeriod" startAt="3"/>
            </a:pPr>
            <a:r>
              <a:rPr lang="en-US" sz="1500" b="1" dirty="0">
                <a:solidFill>
                  <a:srgbClr val="3B3535"/>
                </a:solidFill>
                <a:latin typeface="Roboto" pitchFamily="34" charset="0"/>
                <a:ea typeface="Roboto" pitchFamily="34" charset="-122"/>
                <a:cs typeface="Roboto" pitchFamily="34" charset="-120"/>
              </a:rPr>
              <a:t>Model Sizes</a:t>
            </a:r>
            <a:r>
              <a:rPr lang="en-US" sz="1500" dirty="0">
                <a:solidFill>
                  <a:srgbClr val="3B3535"/>
                </a:solidFill>
                <a:latin typeface="Roboto" pitchFamily="34" charset="0"/>
                <a:ea typeface="Roboto" pitchFamily="34" charset="-122"/>
                <a:cs typeface="Roboto" pitchFamily="34" charset="-120"/>
              </a:rPr>
              <a:t>: BERT primarily comes in two sizes:</a:t>
            </a:r>
            <a:endParaRPr lang="en-US" sz="1500" dirty="0"/>
          </a:p>
        </p:txBody>
      </p:sp>
      <p:sp>
        <p:nvSpPr>
          <p:cNvPr id="7" name="Text 4"/>
          <p:cNvSpPr/>
          <p:nvPr/>
        </p:nvSpPr>
        <p:spPr>
          <a:xfrm>
            <a:off x="6777276" y="4409242"/>
            <a:ext cx="7178754" cy="616744"/>
          </a:xfrm>
          <a:prstGeom prst="rect">
            <a:avLst/>
          </a:prstGeom>
          <a:noFill/>
          <a:ln/>
        </p:spPr>
        <p:txBody>
          <a:bodyPr wrap="square" lIns="0" tIns="0" rIns="0" bIns="0" rtlCol="0" anchor="t"/>
          <a:lstStyle/>
          <a:p>
            <a:pPr marL="685800" lvl="1" indent="-342900" algn="l">
              <a:lnSpc>
                <a:spcPts val="2400"/>
              </a:lnSpc>
              <a:buSzPct val="100000"/>
              <a:buChar char="•"/>
            </a:pPr>
            <a:r>
              <a:rPr lang="en-US" sz="1500" b="1" dirty="0">
                <a:solidFill>
                  <a:srgbClr val="3B3535"/>
                </a:solidFill>
                <a:latin typeface="Roboto" pitchFamily="34" charset="0"/>
                <a:ea typeface="Roboto" pitchFamily="34" charset="-122"/>
                <a:cs typeface="Roboto" pitchFamily="34" charset="-120"/>
              </a:rPr>
              <a:t>BERTBASE</a:t>
            </a:r>
            <a:r>
              <a:rPr lang="en-US" sz="1500" dirty="0">
                <a:solidFill>
                  <a:srgbClr val="3B3535"/>
                </a:solidFill>
                <a:latin typeface="Roboto" pitchFamily="34" charset="0"/>
                <a:ea typeface="Roboto" pitchFamily="34" charset="-122"/>
                <a:cs typeface="Roboto" pitchFamily="34" charset="-120"/>
              </a:rPr>
              <a:t>: 12 layers (Transformer blocks), hidden size of 768, and 12 self-attention heads, totaling 110 million parameters.</a:t>
            </a:r>
            <a:endParaRPr lang="en-US" sz="1500" dirty="0"/>
          </a:p>
        </p:txBody>
      </p:sp>
      <p:sp>
        <p:nvSpPr>
          <p:cNvPr id="8" name="Text 5"/>
          <p:cNvSpPr/>
          <p:nvPr/>
        </p:nvSpPr>
        <p:spPr>
          <a:xfrm>
            <a:off x="6777276" y="5093375"/>
            <a:ext cx="7178754" cy="308372"/>
          </a:xfrm>
          <a:prstGeom prst="rect">
            <a:avLst/>
          </a:prstGeom>
          <a:noFill/>
          <a:ln/>
        </p:spPr>
        <p:txBody>
          <a:bodyPr wrap="none" lIns="0" tIns="0" rIns="0" bIns="0" rtlCol="0" anchor="t"/>
          <a:lstStyle/>
          <a:p>
            <a:pPr marL="685800" lvl="1" indent="-342900" algn="l">
              <a:lnSpc>
                <a:spcPts val="2400"/>
              </a:lnSpc>
              <a:buSzPct val="100000"/>
              <a:buChar char="•"/>
            </a:pPr>
            <a:r>
              <a:rPr lang="en-US" sz="1500" b="1" dirty="0">
                <a:solidFill>
                  <a:srgbClr val="3B3535"/>
                </a:solidFill>
                <a:latin typeface="Roboto" pitchFamily="34" charset="0"/>
                <a:ea typeface="Roboto" pitchFamily="34" charset="-122"/>
                <a:cs typeface="Roboto" pitchFamily="34" charset="-120"/>
              </a:rPr>
              <a:t>BERTLARGE</a:t>
            </a:r>
            <a:r>
              <a:rPr lang="en-US" sz="1500" dirty="0">
                <a:solidFill>
                  <a:srgbClr val="3B3535"/>
                </a:solidFill>
                <a:latin typeface="Roboto" pitchFamily="34" charset="0"/>
                <a:ea typeface="Roboto" pitchFamily="34" charset="-122"/>
                <a:cs typeface="Roboto" pitchFamily="34" charset="-120"/>
              </a:rPr>
              <a:t>: 24 layers, hidden size of 1024, with a larger number of parameters.</a:t>
            </a:r>
            <a:endParaRPr lang="en-US" sz="1500" dirty="0"/>
          </a:p>
        </p:txBody>
      </p:sp>
      <p:sp>
        <p:nvSpPr>
          <p:cNvPr id="9" name="Text 6"/>
          <p:cNvSpPr/>
          <p:nvPr/>
        </p:nvSpPr>
        <p:spPr>
          <a:xfrm>
            <a:off x="6469023" y="5469136"/>
            <a:ext cx="7487007" cy="616744"/>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4"/>
            </a:pPr>
            <a:r>
              <a:rPr lang="en-US" sz="1500" b="1" dirty="0">
                <a:solidFill>
                  <a:srgbClr val="3B3535"/>
                </a:solidFill>
                <a:latin typeface="Roboto" pitchFamily="34" charset="0"/>
                <a:ea typeface="Roboto" pitchFamily="34" charset="-122"/>
                <a:cs typeface="Roboto" pitchFamily="34" charset="-120"/>
              </a:rPr>
              <a:t>Input Representation</a:t>
            </a:r>
            <a:r>
              <a:rPr lang="en-US" sz="1500" dirty="0">
                <a:solidFill>
                  <a:srgbClr val="3B3535"/>
                </a:solidFill>
                <a:latin typeface="Roboto" pitchFamily="34" charset="0"/>
                <a:ea typeface="Roboto" pitchFamily="34" charset="-122"/>
                <a:cs typeface="Roboto" pitchFamily="34" charset="-120"/>
              </a:rPr>
              <a:t>: BERT uses special tokens such as [CLS] for classification tasks and [SEP] to separate different segments of input.</a:t>
            </a:r>
            <a:endParaRPr lang="en-US" sz="1500" dirty="0"/>
          </a:p>
        </p:txBody>
      </p:sp>
      <p:sp>
        <p:nvSpPr>
          <p:cNvPr id="10" name="Text 7"/>
          <p:cNvSpPr/>
          <p:nvPr/>
        </p:nvSpPr>
        <p:spPr>
          <a:xfrm>
            <a:off x="6469023" y="6153269"/>
            <a:ext cx="7487007" cy="616744"/>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5"/>
            </a:pPr>
            <a:r>
              <a:rPr lang="en-US" sz="1500" b="1" dirty="0">
                <a:solidFill>
                  <a:srgbClr val="3B3535"/>
                </a:solidFill>
                <a:latin typeface="Roboto" pitchFamily="34" charset="0"/>
                <a:ea typeface="Roboto" pitchFamily="34" charset="-122"/>
                <a:cs typeface="Roboto" pitchFamily="34" charset="-120"/>
              </a:rPr>
              <a:t>Pre-training and Fine-tuning</a:t>
            </a:r>
            <a:r>
              <a:rPr lang="en-US" sz="1500" dirty="0">
                <a:solidFill>
                  <a:srgbClr val="3B3535"/>
                </a:solidFill>
                <a:latin typeface="Roboto" pitchFamily="34" charset="0"/>
                <a:ea typeface="Roboto" pitchFamily="34" charset="-122"/>
                <a:cs typeface="Roboto" pitchFamily="34" charset="-120"/>
              </a:rPr>
              <a:t>: The same architecture is used for both pre-training and fine-tuning, with all parameters being fine-tuned during the latter phase.</a:t>
            </a:r>
            <a:endParaRPr lang="en-US" sz="1500" dirty="0"/>
          </a:p>
        </p:txBody>
      </p:sp>
      <p:sp>
        <p:nvSpPr>
          <p:cNvPr id="11" name="Text 8"/>
          <p:cNvSpPr/>
          <p:nvPr/>
        </p:nvSpPr>
        <p:spPr>
          <a:xfrm>
            <a:off x="6160770" y="6986707"/>
            <a:ext cx="7795260" cy="616744"/>
          </a:xfrm>
          <a:prstGeom prst="rect">
            <a:avLst/>
          </a:prstGeom>
          <a:noFill/>
          <a:ln/>
        </p:spPr>
        <p:txBody>
          <a:bodyPr wrap="square" lIns="0" tIns="0" rIns="0" bIns="0" rtlCol="0" anchor="t"/>
          <a:lstStyle/>
          <a:p>
            <a:pPr marL="0" indent="0">
              <a:lnSpc>
                <a:spcPts val="2400"/>
              </a:lnSpc>
              <a:buNone/>
            </a:pPr>
            <a:r>
              <a:rPr lang="en-US" sz="1500" dirty="0">
                <a:solidFill>
                  <a:srgbClr val="3B3535"/>
                </a:solidFill>
                <a:latin typeface="Roboto" pitchFamily="34" charset="0"/>
                <a:ea typeface="Roboto" pitchFamily="34" charset="-122"/>
                <a:cs typeface="Roboto" pitchFamily="34" charset="-120"/>
              </a:rPr>
              <a:t>These components contribute to BERT's ability to effectively understand and generate language representations.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1931</Words>
  <Application>Microsoft Office PowerPoint</Application>
  <PresentationFormat>Benutzerdefiniert</PresentationFormat>
  <Paragraphs>142</Paragraphs>
  <Slides>16</Slides>
  <Notes>16</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Calibri</vt:lpstr>
      <vt:lpstr>Arial</vt:lpstr>
      <vt:lpstr>Red Hat Text</vt:lpstr>
      <vt:lpstr>Roboto</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Asli Sahin</cp:lastModifiedBy>
  <cp:revision>2</cp:revision>
  <dcterms:created xsi:type="dcterms:W3CDTF">2024-09-02T13:46:41Z</dcterms:created>
  <dcterms:modified xsi:type="dcterms:W3CDTF">2024-09-02T13:50:31Z</dcterms:modified>
</cp:coreProperties>
</file>